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367" r:id="rId4"/>
    <p:sldId id="380" r:id="rId5"/>
    <p:sldId id="264" r:id="rId6"/>
    <p:sldId id="352" r:id="rId7"/>
    <p:sldId id="371" r:id="rId8"/>
    <p:sldId id="369" r:id="rId9"/>
    <p:sldId id="370" r:id="rId10"/>
    <p:sldId id="381" r:id="rId11"/>
    <p:sldId id="317" r:id="rId12"/>
    <p:sldId id="259" r:id="rId13"/>
    <p:sldId id="382" r:id="rId14"/>
    <p:sldId id="383" r:id="rId15"/>
    <p:sldId id="384" r:id="rId16"/>
    <p:sldId id="385" r:id="rId17"/>
    <p:sldId id="387" r:id="rId18"/>
    <p:sldId id="388" r:id="rId19"/>
    <p:sldId id="386" r:id="rId20"/>
    <p:sldId id="379" r:id="rId21"/>
    <p:sldId id="389" r:id="rId22"/>
    <p:sldId id="390" r:id="rId23"/>
    <p:sldId id="391" r:id="rId24"/>
    <p:sldId id="392"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75364" autoAdjust="0"/>
  </p:normalViewPr>
  <p:slideViewPr>
    <p:cSldViewPr snapToGrid="0">
      <p:cViewPr varScale="1">
        <p:scale>
          <a:sx n="34" d="100"/>
          <a:sy n="34" d="100"/>
        </p:scale>
        <p:origin x="1128" y="40"/>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0DA4CB5-AE4E-4DC6-B681-B210A3773C2D}" type="datetimeFigureOut">
              <a:rPr kumimoji="1" lang="ja-JP" altLang="en-US" smtClean="0"/>
              <a:t>2017/10/28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6AF2638-026B-401F-AA6B-517D58D51F2B}" type="slidenum">
              <a:rPr kumimoji="1" lang="ja-JP" altLang="en-US" smtClean="0"/>
              <a:t>‹#›</a:t>
            </a:fld>
            <a:endParaRPr kumimoji="1" lang="ja-JP" altLang="en-US"/>
          </a:p>
        </p:txBody>
      </p:sp>
    </p:spTree>
    <p:extLst>
      <p:ext uri="{BB962C8B-B14F-4D97-AF65-F5344CB8AC3E}">
        <p14:creationId xmlns:p14="http://schemas.microsoft.com/office/powerpoint/2010/main" val="11064719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03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charset="-128"/>
              </a:defRPr>
            </a:lvl1pPr>
            <a:lvl2pPr marL="741935" indent="-285360" eaLnBrk="0" hangingPunct="0">
              <a:spcBef>
                <a:spcPct val="30000"/>
              </a:spcBef>
              <a:defRPr kumimoji="1" sz="1100">
                <a:solidFill>
                  <a:schemeClr val="tx1"/>
                </a:solidFill>
                <a:latin typeface="Calibri" pitchFamily="34" charset="0"/>
                <a:ea typeface="ＭＳ Ｐゴシック" charset="-128"/>
              </a:defRPr>
            </a:lvl2pPr>
            <a:lvl3pPr marL="1141440" indent="-228287" eaLnBrk="0" hangingPunct="0">
              <a:spcBef>
                <a:spcPct val="30000"/>
              </a:spcBef>
              <a:defRPr kumimoji="1" sz="1100">
                <a:solidFill>
                  <a:schemeClr val="tx1"/>
                </a:solidFill>
                <a:latin typeface="Calibri" pitchFamily="34" charset="0"/>
                <a:ea typeface="ＭＳ Ｐゴシック" charset="-128"/>
              </a:defRPr>
            </a:lvl3pPr>
            <a:lvl4pPr marL="1598018" indent="-228287" eaLnBrk="0" hangingPunct="0">
              <a:spcBef>
                <a:spcPct val="30000"/>
              </a:spcBef>
              <a:defRPr kumimoji="1" sz="1100">
                <a:solidFill>
                  <a:schemeClr val="tx1"/>
                </a:solidFill>
                <a:latin typeface="Calibri" pitchFamily="34" charset="0"/>
                <a:ea typeface="ＭＳ Ｐゴシック" charset="-128"/>
              </a:defRPr>
            </a:lvl4pPr>
            <a:lvl5pPr marL="2054594" indent="-228287" eaLnBrk="0" hangingPunct="0">
              <a:spcBef>
                <a:spcPct val="30000"/>
              </a:spcBef>
              <a:defRPr kumimoji="1" sz="1100">
                <a:solidFill>
                  <a:schemeClr val="tx1"/>
                </a:solidFill>
                <a:latin typeface="Calibri" pitchFamily="34" charset="0"/>
                <a:ea typeface="ＭＳ Ｐゴシック" charset="-128"/>
              </a:defRPr>
            </a:lvl5pPr>
            <a:lvl6pPr marL="2511167" indent="-228287" eaLnBrk="0" fontAlgn="base" hangingPunct="0">
              <a:spcBef>
                <a:spcPct val="30000"/>
              </a:spcBef>
              <a:spcAft>
                <a:spcPct val="0"/>
              </a:spcAft>
              <a:defRPr kumimoji="1" sz="1100">
                <a:solidFill>
                  <a:schemeClr val="tx1"/>
                </a:solidFill>
                <a:latin typeface="Calibri" pitchFamily="34" charset="0"/>
                <a:ea typeface="ＭＳ Ｐゴシック" charset="-128"/>
              </a:defRPr>
            </a:lvl6pPr>
            <a:lvl7pPr marL="2967741" indent="-228287" eaLnBrk="0" fontAlgn="base" hangingPunct="0">
              <a:spcBef>
                <a:spcPct val="30000"/>
              </a:spcBef>
              <a:spcAft>
                <a:spcPct val="0"/>
              </a:spcAft>
              <a:defRPr kumimoji="1" sz="1100">
                <a:solidFill>
                  <a:schemeClr val="tx1"/>
                </a:solidFill>
                <a:latin typeface="Calibri" pitchFamily="34" charset="0"/>
                <a:ea typeface="ＭＳ Ｐゴシック" charset="-128"/>
              </a:defRPr>
            </a:lvl7pPr>
            <a:lvl8pPr marL="3424320" indent="-228287" eaLnBrk="0" fontAlgn="base" hangingPunct="0">
              <a:spcBef>
                <a:spcPct val="30000"/>
              </a:spcBef>
              <a:spcAft>
                <a:spcPct val="0"/>
              </a:spcAft>
              <a:defRPr kumimoji="1" sz="1100">
                <a:solidFill>
                  <a:schemeClr val="tx1"/>
                </a:solidFill>
                <a:latin typeface="Calibri" pitchFamily="34" charset="0"/>
                <a:ea typeface="ＭＳ Ｐゴシック" charset="-128"/>
              </a:defRPr>
            </a:lvl8pPr>
            <a:lvl9pPr marL="3880895" indent="-228287" eaLnBrk="0" fontAlgn="base" hangingPunct="0">
              <a:spcBef>
                <a:spcPct val="30000"/>
              </a:spcBef>
              <a:spcAft>
                <a:spcPct val="0"/>
              </a:spcAft>
              <a:defRPr kumimoji="1" sz="1100">
                <a:solidFill>
                  <a:schemeClr val="tx1"/>
                </a:solidFill>
                <a:latin typeface="Calibri" pitchFamily="34" charset="0"/>
                <a:ea typeface="ＭＳ Ｐゴシック" charset="-128"/>
              </a:defRPr>
            </a:lvl9pPr>
          </a:lstStyle>
          <a:p>
            <a:pPr eaLnBrk="1" hangingPunct="1">
              <a:spcBef>
                <a:spcPct val="0"/>
              </a:spcBef>
            </a:pPr>
            <a:fld id="{7E068B5F-90FF-465D-A3D5-0A859947C38F}" type="slidenum">
              <a:rPr lang="ja-JP" altLang="en-US" sz="1400">
                <a:solidFill>
                  <a:srgbClr val="000000"/>
                </a:solidFill>
              </a:rPr>
              <a:pPr eaLnBrk="1" hangingPunct="1">
                <a:spcBef>
                  <a:spcPct val="0"/>
                </a:spcBef>
              </a:pPr>
              <a:t>1</a:t>
            </a:fld>
            <a:endParaRPr lang="en-US" altLang="ja-JP" sz="1400" dirty="0">
              <a:solidFill>
                <a:srgbClr val="000000"/>
              </a:solidFill>
            </a:endParaRPr>
          </a:p>
        </p:txBody>
      </p:sp>
    </p:spTree>
    <p:extLst>
      <p:ext uri="{BB962C8B-B14F-4D97-AF65-F5344CB8AC3E}">
        <p14:creationId xmlns:p14="http://schemas.microsoft.com/office/powerpoint/2010/main" val="237391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続いて、湿布薬やうがい薬、痛み止め、漢方薬などを保険からはずす、あるいは現在の１～３割以上にプラスして患者さんに負担を求めるものです。</a:t>
            </a:r>
            <a:endParaRPr kumimoji="1" lang="en-US" altLang="ja-JP" dirty="0"/>
          </a:p>
          <a:p>
            <a:endParaRPr kumimoji="1" lang="en-US" altLang="ja-JP" dirty="0"/>
          </a:p>
          <a:p>
            <a:r>
              <a:rPr kumimoji="1" lang="ja-JP" altLang="en-US" dirty="0"/>
              <a:t>患者さんの負担を増やすことで、</a:t>
            </a:r>
            <a:endParaRPr kumimoji="1" lang="en-US" altLang="ja-JP" dirty="0"/>
          </a:p>
          <a:p>
            <a:r>
              <a:rPr kumimoji="1" lang="ja-JP" altLang="en-US" dirty="0"/>
              <a:t>「患者さんが、医療機関に行かずに、自己判断で市販品の薬を使う」ように誘導しようとしています。</a:t>
            </a:r>
            <a:endParaRPr kumimoji="1" lang="en-US" altLang="ja-JP" dirty="0"/>
          </a:p>
          <a:p>
            <a:r>
              <a:rPr kumimoji="1" lang="ja-JP" altLang="en-US" dirty="0"/>
              <a:t>このようなことがすすめられると、薬の副作用や、受診遅れで症状が悪化する恐れがあります。</a:t>
            </a:r>
            <a:endParaRPr kumimoji="1" lang="en-US" altLang="ja-JP" dirty="0"/>
          </a:p>
          <a:p>
            <a:r>
              <a:rPr kumimoji="1" lang="ja-JP" altLang="en-US" dirty="0"/>
              <a:t>今でさえ、市販薬の副作用の問題が起きているのにも関わらず</a:t>
            </a:r>
            <a:r>
              <a:rPr kumimoji="1" lang="ja-JP" altLang="en-US" dirty="0" err="1"/>
              <a:t>です</a:t>
            </a:r>
            <a:r>
              <a:rPr kumimoji="1" lang="ja-JP" altLang="en-US" dirty="0"/>
              <a:t>。</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10</a:t>
            </a:fld>
            <a:endParaRPr kumimoji="1" lang="ja-JP" altLang="en-US"/>
          </a:p>
        </p:txBody>
      </p:sp>
    </p:spTree>
    <p:extLst>
      <p:ext uri="{BB962C8B-B14F-4D97-AF65-F5344CB8AC3E}">
        <p14:creationId xmlns:p14="http://schemas.microsoft.com/office/powerpoint/2010/main" val="410654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Q2</a:t>
            </a:r>
            <a:r>
              <a:rPr kumimoji="1" lang="ja-JP" altLang="en-US" dirty="0"/>
              <a:t>を解いてみましょう。</a:t>
            </a:r>
            <a:endParaRPr kumimoji="1" lang="en-US" altLang="ja-JP" dirty="0"/>
          </a:p>
          <a:p>
            <a:r>
              <a:rPr kumimoji="1" lang="ja-JP" altLang="en-US" dirty="0"/>
              <a:t>子ども医療費です。最近は、自治体による子ども医療費の助成が拡大しています。</a:t>
            </a:r>
            <a:endParaRPr kumimoji="1" lang="en-US" altLang="ja-JP" dirty="0"/>
          </a:p>
          <a:p>
            <a:r>
              <a:rPr kumimoji="1" lang="ja-JP" altLang="en-US" dirty="0"/>
              <a:t>問題を読んで見ましょう。「０歳～中学校卒業まで」・「０歳～高校卒業相当まで」の通院の医療費を助成している自治体の割合は約何％でしょう。</a:t>
            </a:r>
            <a:endParaRPr kumimoji="1" lang="en-US" altLang="ja-JP" dirty="0"/>
          </a:p>
          <a:p>
            <a:r>
              <a:rPr kumimoji="1" lang="ja-JP" altLang="en-US" dirty="0"/>
              <a:t>ヒントの円グラフをみればわかりますね。</a:t>
            </a:r>
            <a:endParaRPr kumimoji="1" lang="en-US" altLang="ja-JP" dirty="0"/>
          </a:p>
          <a:p>
            <a:r>
              <a:rPr kumimoji="1" lang="en-US" altLang="ja-JP" dirty="0"/>
              <a:t>80</a:t>
            </a:r>
            <a:r>
              <a:rPr kumimoji="1" lang="ja-JP" altLang="en-US" dirty="0"/>
              <a:t>％です。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11</a:t>
            </a:fld>
            <a:endParaRPr kumimoji="1" lang="ja-JP" altLang="en-US"/>
          </a:p>
        </p:txBody>
      </p:sp>
    </p:spTree>
    <p:extLst>
      <p:ext uri="{BB962C8B-B14F-4D97-AF65-F5344CB8AC3E}">
        <p14:creationId xmlns:p14="http://schemas.microsoft.com/office/powerpoint/2010/main" val="212246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子ども医療費の助成制度は、この</a:t>
            </a:r>
            <a:r>
              <a:rPr kumimoji="1" lang="en-US" altLang="ja-JP" dirty="0"/>
              <a:t>10</a:t>
            </a:r>
            <a:r>
              <a:rPr kumimoji="1" lang="ja-JP" altLang="en-US" dirty="0"/>
              <a:t>年で大きく広がりました。</a:t>
            </a:r>
            <a:endParaRPr kumimoji="1" lang="en-US" altLang="ja-JP" dirty="0"/>
          </a:p>
          <a:p>
            <a:r>
              <a:rPr kumimoji="1" lang="ja-JP" altLang="en-US" dirty="0"/>
              <a:t>スライドを見てのとおり、</a:t>
            </a:r>
            <a:r>
              <a:rPr kumimoji="1" lang="en-US" altLang="ja-JP" dirty="0"/>
              <a:t>10</a:t>
            </a:r>
            <a:r>
              <a:rPr kumimoji="1" lang="ja-JP" altLang="en-US" dirty="0"/>
              <a:t>年前はほんのわずかの自治体しか、「中学卒業まで」「高校卒業相当まで」助成をしていませんでしたが、</a:t>
            </a:r>
            <a:endParaRPr kumimoji="1" lang="en-US" altLang="ja-JP" dirty="0"/>
          </a:p>
          <a:p>
            <a:r>
              <a:rPr kumimoji="1" lang="en-US" altLang="ja-JP" dirty="0"/>
              <a:t>2016</a:t>
            </a:r>
            <a:r>
              <a:rPr kumimoji="1" lang="ja-JP" altLang="en-US" dirty="0"/>
              <a:t>年現在だと、通院では全自治体の</a:t>
            </a:r>
            <a:r>
              <a:rPr kumimoji="1" lang="en-US" altLang="ja-JP" dirty="0"/>
              <a:t>80</a:t>
            </a:r>
            <a:r>
              <a:rPr kumimoji="1" lang="ja-JP" altLang="en-US" dirty="0"/>
              <a:t>％、入院では</a:t>
            </a:r>
            <a:r>
              <a:rPr kumimoji="1" lang="en-US" altLang="ja-JP" dirty="0"/>
              <a:t>90</a:t>
            </a:r>
            <a:r>
              <a:rPr kumimoji="1" lang="ja-JP" altLang="en-US" dirty="0"/>
              <a:t>％です。</a:t>
            </a:r>
            <a:endParaRPr kumimoji="1" lang="en-US" altLang="ja-JP" dirty="0"/>
          </a:p>
          <a:p>
            <a:r>
              <a:rPr kumimoji="1" lang="ja-JP" altLang="en-US" dirty="0"/>
              <a:t>それだけでなく、「一部負担金無し」「所得制限無し」「現物給付」といった「完全無料」を実現している自治体も、スライドの下にあるように、確実に増えてきています。</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12</a:t>
            </a:fld>
            <a:endParaRPr kumimoji="1" lang="ja-JP" altLang="en-US"/>
          </a:p>
        </p:txBody>
      </p:sp>
    </p:spTree>
    <p:extLst>
      <p:ext uri="{BB962C8B-B14F-4D97-AF65-F5344CB8AC3E}">
        <p14:creationId xmlns:p14="http://schemas.microsoft.com/office/powerpoint/2010/main" val="261264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いま、子どもの貧困が社会問題になっています。</a:t>
            </a:r>
          </a:p>
          <a:p>
            <a:r>
              <a:rPr kumimoji="1" lang="ja-JP" altLang="ja-JP" sz="1200" kern="1200" dirty="0">
                <a:solidFill>
                  <a:schemeClr val="tx1"/>
                </a:solidFill>
                <a:effectLst/>
                <a:latin typeface="+mn-lt"/>
                <a:ea typeface="+mn-ea"/>
                <a:cs typeface="+mn-cs"/>
              </a:rPr>
              <a:t>子どもの貧困率は</a:t>
            </a:r>
            <a:r>
              <a:rPr kumimoji="1" lang="en-US" altLang="ja-JP" sz="1200" kern="1200" dirty="0">
                <a:solidFill>
                  <a:schemeClr val="tx1"/>
                </a:solidFill>
                <a:effectLst/>
                <a:latin typeface="+mn-lt"/>
                <a:ea typeface="+mn-ea"/>
                <a:cs typeface="+mn-cs"/>
              </a:rPr>
              <a:t>13.9</a:t>
            </a:r>
            <a:r>
              <a:rPr kumimoji="1" lang="ja-JP" altLang="ja-JP" sz="1200" kern="1200" dirty="0">
                <a:solidFill>
                  <a:schemeClr val="tx1"/>
                </a:solidFill>
                <a:effectLst/>
                <a:latin typeface="+mn-lt"/>
                <a:ea typeface="+mn-ea"/>
                <a:cs typeface="+mn-cs"/>
              </a:rPr>
              <a:t>％。７人に１人が貧困です。</a:t>
            </a:r>
          </a:p>
          <a:p>
            <a:r>
              <a:rPr kumimoji="1" lang="ja-JP" altLang="ja-JP" sz="1200" kern="1200" dirty="0">
                <a:solidFill>
                  <a:schemeClr val="tx1"/>
                </a:solidFill>
                <a:effectLst/>
                <a:latin typeface="+mn-lt"/>
                <a:ea typeface="+mn-ea"/>
                <a:cs typeface="+mn-cs"/>
              </a:rPr>
              <a:t>子ども医療費助成でも、「現物給付」と「償還払い」があります。現物給付はまったく負担が生じないのに対して、償還払いは、いったん医療費を払って、後ほど患者さんの通帳に振り込まれる仕組みです。これだと、窓口で負担をしないといけません。</a:t>
            </a:r>
          </a:p>
          <a:p>
            <a:r>
              <a:rPr kumimoji="1" lang="ja-JP" altLang="ja-JP" sz="1200" kern="1200" dirty="0">
                <a:solidFill>
                  <a:schemeClr val="tx1"/>
                </a:solidFill>
                <a:effectLst/>
                <a:latin typeface="+mn-lt"/>
                <a:ea typeface="+mn-ea"/>
                <a:cs typeface="+mn-cs"/>
              </a:rPr>
              <a:t>この「償還払い」を行っている沖縄県を例に出していますが、ある調査で、１割強の家庭で、「過去１年で子どもを受診させなかった経験がある」と回答がありました。そのうち各年齢層で１２～１６％が「自己負担金が払えなかった」と答え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他にも「償還払い」制度の自治体では、</a:t>
            </a:r>
          </a:p>
          <a:p>
            <a:r>
              <a:rPr kumimoji="1" lang="ja-JP" altLang="ja-JP" sz="1200" kern="1200" dirty="0">
                <a:solidFill>
                  <a:schemeClr val="tx1"/>
                </a:solidFill>
                <a:effectLst/>
                <a:latin typeface="+mn-lt"/>
                <a:ea typeface="+mn-ea"/>
                <a:cs typeface="+mn-cs"/>
              </a:rPr>
              <a:t>「ある母子家庭の家族は、ぜんそくの治療に、給料日直後でないと病院に通えない」</a:t>
            </a:r>
          </a:p>
          <a:p>
            <a:r>
              <a:rPr kumimoji="1" lang="ja-JP" altLang="ja-JP" sz="1200" kern="1200" dirty="0">
                <a:solidFill>
                  <a:schemeClr val="tx1"/>
                </a:solidFill>
                <a:effectLst/>
                <a:latin typeface="+mn-lt"/>
                <a:ea typeface="+mn-ea"/>
                <a:cs typeface="+mn-cs"/>
              </a:rPr>
              <a:t>「発達障害のリハビリに通う兄弟の母親が窓口で自己負担額の</a:t>
            </a:r>
            <a:r>
              <a:rPr kumimoji="1" lang="en-US" altLang="ja-JP" sz="1200" kern="1200" dirty="0">
                <a:solidFill>
                  <a:schemeClr val="tx1"/>
                </a:solidFill>
                <a:effectLst/>
                <a:latin typeface="+mn-lt"/>
                <a:ea typeface="+mn-ea"/>
                <a:cs typeface="+mn-cs"/>
              </a:rPr>
              <a:t>2400</a:t>
            </a:r>
            <a:r>
              <a:rPr kumimoji="1" lang="ja-JP" altLang="ja-JP" sz="1200" kern="1200" dirty="0">
                <a:solidFill>
                  <a:schemeClr val="tx1"/>
                </a:solidFill>
                <a:effectLst/>
                <a:latin typeface="+mn-lt"/>
                <a:ea typeface="+mn-ea"/>
                <a:cs typeface="+mn-cs"/>
              </a:rPr>
              <a:t>円を払えず、職員の面前で泣き出した」という事例があります。</a:t>
            </a:r>
          </a:p>
          <a:p>
            <a:r>
              <a:rPr kumimoji="1" lang="ja-JP" altLang="ja-JP" sz="1200" kern="1200" dirty="0">
                <a:solidFill>
                  <a:schemeClr val="tx1"/>
                </a:solidFill>
                <a:effectLst/>
                <a:latin typeface="+mn-lt"/>
                <a:ea typeface="+mn-ea"/>
                <a:cs typeface="+mn-cs"/>
              </a:rPr>
              <a:t>子どもの貧困対策として、医療費の完全無料化（一部負担無し・所得制限無し・現物給付）は大事な施策ではないでしょうか。</a:t>
            </a:r>
          </a:p>
          <a:p>
            <a:pPr marL="1438275" lvl="1" indent="-1438275" algn="l"/>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13</a:t>
            </a:fld>
            <a:endParaRPr kumimoji="1" lang="ja-JP" altLang="en-US"/>
          </a:p>
        </p:txBody>
      </p:sp>
    </p:spTree>
    <p:extLst>
      <p:ext uri="{BB962C8B-B14F-4D97-AF65-F5344CB8AC3E}">
        <p14:creationId xmlns:p14="http://schemas.microsoft.com/office/powerpoint/2010/main" val="153058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一方で、マスコミ報道や、口コミなどで、子ども医療費の無料化によって、「医療費が</a:t>
            </a:r>
            <a:r>
              <a:rPr kumimoji="1" lang="ja-JP" altLang="en-US" sz="1200" kern="1200" dirty="0">
                <a:solidFill>
                  <a:schemeClr val="tx1"/>
                </a:solidFill>
                <a:effectLst/>
                <a:latin typeface="+mn-lt"/>
                <a:ea typeface="+mn-ea"/>
                <a:cs typeface="+mn-cs"/>
              </a:rPr>
              <a:t>膨張</a:t>
            </a:r>
            <a:r>
              <a:rPr kumimoji="1" lang="ja-JP" altLang="ja-JP" sz="1200" kern="1200" dirty="0">
                <a:solidFill>
                  <a:schemeClr val="tx1"/>
                </a:solidFill>
                <a:effectLst/>
                <a:latin typeface="+mn-lt"/>
                <a:ea typeface="+mn-ea"/>
                <a:cs typeface="+mn-cs"/>
              </a:rPr>
              <a:t>する」</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コンビニ受診が増える」といったことを聞いたことがある方もいるのではないでしょうか。</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しかし、実際のデータを見ると、</a:t>
            </a:r>
            <a:r>
              <a:rPr kumimoji="1" lang="ja-JP" altLang="en-US" sz="1200" kern="1200" dirty="0">
                <a:solidFill>
                  <a:schemeClr val="tx1"/>
                </a:solidFill>
                <a:effectLst/>
                <a:latin typeface="+mn-lt"/>
                <a:ea typeface="+mn-ea"/>
                <a:cs typeface="+mn-cs"/>
              </a:rPr>
              <a:t>医療費の伸びは低くとどまっています。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自治体による子ども医療費助成</a:t>
            </a:r>
            <a:r>
              <a:rPr kumimoji="1" lang="ja-JP" altLang="en-US" sz="1200" kern="1200" dirty="0">
                <a:solidFill>
                  <a:schemeClr val="tx1"/>
                </a:solidFill>
                <a:effectLst/>
                <a:latin typeface="+mn-lt"/>
                <a:ea typeface="+mn-ea"/>
                <a:cs typeface="+mn-cs"/>
              </a:rPr>
              <a:t>の自治体数の増加に伴い、助成対象人口も</a:t>
            </a:r>
            <a:r>
              <a:rPr kumimoji="1" lang="en-US" altLang="ja-JP" sz="1200" kern="1200" dirty="0">
                <a:solidFill>
                  <a:schemeClr val="tx1"/>
                </a:solidFill>
                <a:effectLst/>
                <a:latin typeface="+mn-lt"/>
                <a:ea typeface="+mn-ea"/>
                <a:cs typeface="+mn-cs"/>
              </a:rPr>
              <a:t>10</a:t>
            </a:r>
            <a:r>
              <a:rPr kumimoji="1" lang="ja-JP" altLang="en-US" sz="1200" kern="1200" dirty="0">
                <a:solidFill>
                  <a:schemeClr val="tx1"/>
                </a:solidFill>
                <a:effectLst/>
                <a:latin typeface="+mn-lt"/>
                <a:ea typeface="+mn-ea"/>
                <a:cs typeface="+mn-cs"/>
              </a:rPr>
              <a:t>年間で１</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８倍に</a:t>
            </a:r>
            <a:r>
              <a:rPr kumimoji="1" lang="ja-JP" altLang="ja-JP" sz="1200" kern="1200" dirty="0">
                <a:solidFill>
                  <a:schemeClr val="tx1"/>
                </a:solidFill>
                <a:effectLst/>
                <a:latin typeface="+mn-lt"/>
                <a:ea typeface="+mn-ea"/>
                <a:cs typeface="+mn-cs"/>
              </a:rPr>
              <a:t>増えています</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しかし、子どもの医療費は、１</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２倍にとどまっています。子ども医療費の増加分は</a:t>
            </a:r>
            <a:r>
              <a:rPr kumimoji="1" lang="en-US" altLang="ja-JP" sz="1200" kern="1200" dirty="0">
                <a:solidFill>
                  <a:schemeClr val="tx1"/>
                </a:solidFill>
                <a:effectLst/>
                <a:latin typeface="+mn-lt"/>
                <a:ea typeface="+mn-ea"/>
                <a:cs typeface="+mn-cs"/>
              </a:rPr>
              <a:t>0.44</a:t>
            </a:r>
            <a:r>
              <a:rPr kumimoji="1" lang="ja-JP" altLang="en-US" sz="1200" kern="1200" dirty="0">
                <a:solidFill>
                  <a:schemeClr val="tx1"/>
                </a:solidFill>
                <a:effectLst/>
                <a:latin typeface="+mn-lt"/>
                <a:ea typeface="+mn-ea"/>
                <a:cs typeface="+mn-cs"/>
              </a:rPr>
              <a:t>兆円。</a:t>
            </a:r>
            <a:r>
              <a:rPr kumimoji="1" lang="en-US" altLang="ja-JP" sz="1200" kern="1200" dirty="0">
                <a:solidFill>
                  <a:schemeClr val="tx1"/>
                </a:solidFill>
                <a:effectLst/>
                <a:latin typeface="+mn-lt"/>
                <a:ea typeface="+mn-ea"/>
                <a:cs typeface="+mn-cs"/>
              </a:rPr>
              <a:t>2016</a:t>
            </a:r>
            <a:r>
              <a:rPr kumimoji="1" lang="ja-JP" altLang="en-US" sz="1200" kern="1200" dirty="0">
                <a:solidFill>
                  <a:schemeClr val="tx1"/>
                </a:solidFill>
                <a:effectLst/>
                <a:latin typeface="+mn-lt"/>
                <a:ea typeface="+mn-ea"/>
                <a:cs typeface="+mn-cs"/>
              </a:rPr>
              <a:t>年の総医療費は約４１兆円ですので、その１％分しか増加していません。</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次に、時間外受診件数を見てみます。毎年の調査月は</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月ですが、それで比べると</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2006</a:t>
            </a:r>
            <a:r>
              <a:rPr kumimoji="1" lang="ja-JP" altLang="en-US" sz="1200" kern="1200" dirty="0">
                <a:solidFill>
                  <a:schemeClr val="tx1"/>
                </a:solidFill>
                <a:effectLst/>
                <a:latin typeface="+mn-lt"/>
                <a:ea typeface="+mn-ea"/>
                <a:cs typeface="+mn-cs"/>
              </a:rPr>
              <a:t>年６月が</a:t>
            </a:r>
            <a:r>
              <a:rPr kumimoji="1" lang="en-US" altLang="ja-JP" sz="1200" kern="1200" dirty="0">
                <a:solidFill>
                  <a:schemeClr val="tx1"/>
                </a:solidFill>
                <a:effectLst/>
                <a:latin typeface="+mn-lt"/>
                <a:ea typeface="+mn-ea"/>
                <a:cs typeface="+mn-cs"/>
              </a:rPr>
              <a:t>66</a:t>
            </a:r>
            <a:r>
              <a:rPr kumimoji="1" lang="ja-JP" altLang="en-US" sz="1200" kern="1200" dirty="0">
                <a:solidFill>
                  <a:schemeClr val="tx1"/>
                </a:solidFill>
                <a:effectLst/>
                <a:latin typeface="+mn-lt"/>
                <a:ea typeface="+mn-ea"/>
                <a:cs typeface="+mn-cs"/>
              </a:rPr>
              <a:t>万件に対して、</a:t>
            </a:r>
            <a:r>
              <a:rPr kumimoji="1" lang="en-US" altLang="ja-JP" sz="1200" kern="1200" dirty="0">
                <a:solidFill>
                  <a:schemeClr val="tx1"/>
                </a:solidFill>
                <a:effectLst/>
                <a:latin typeface="+mn-lt"/>
                <a:ea typeface="+mn-ea"/>
                <a:cs typeface="+mn-cs"/>
              </a:rPr>
              <a:t>2016</a:t>
            </a:r>
            <a:r>
              <a:rPr kumimoji="1" lang="ja-JP" altLang="en-US"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月は</a:t>
            </a:r>
            <a:r>
              <a:rPr kumimoji="1" lang="en-US" altLang="ja-JP" sz="1200" kern="1200" dirty="0">
                <a:solidFill>
                  <a:schemeClr val="tx1"/>
                </a:solidFill>
                <a:effectLst/>
                <a:latin typeface="+mn-lt"/>
                <a:ea typeface="+mn-ea"/>
                <a:cs typeface="+mn-cs"/>
              </a:rPr>
              <a:t>48</a:t>
            </a:r>
            <a:r>
              <a:rPr kumimoji="1" lang="ja-JP" altLang="en-US" sz="1200" kern="1200" dirty="0">
                <a:solidFill>
                  <a:schemeClr val="tx1"/>
                </a:solidFill>
                <a:effectLst/>
                <a:latin typeface="+mn-lt"/>
                <a:ea typeface="+mn-ea"/>
                <a:cs typeface="+mn-cs"/>
              </a:rPr>
              <a:t>万件。つまり減っています。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latin typeface="+mj-ea"/>
                <a:ea typeface="+mn-ea"/>
                <a:cs typeface="+mn-cs"/>
              </a:rPr>
              <a:t>これは、医療費助成制度の拡大によって、必要な受診が確保されたため、疾病の重症化が防止され、時間外受診が減少したと考えられます。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このことから、結論と</a:t>
            </a:r>
            <a:r>
              <a:rPr kumimoji="1" lang="ja-JP" altLang="ja-JP" sz="1200" kern="1200">
                <a:solidFill>
                  <a:schemeClr val="tx1"/>
                </a:solidFill>
                <a:effectLst/>
                <a:latin typeface="+mn-lt"/>
                <a:ea typeface="+mn-ea"/>
                <a:cs typeface="+mn-cs"/>
              </a:rPr>
              <a:t>して、</a:t>
            </a:r>
            <a:r>
              <a:rPr kumimoji="1" lang="ja-JP" altLang="en-US" sz="1200" kern="1200">
                <a:solidFill>
                  <a:schemeClr val="tx1"/>
                </a:solidFill>
                <a:effectLst/>
                <a:latin typeface="+mn-lt"/>
                <a:ea typeface="+mn-ea"/>
                <a:cs typeface="+mn-cs"/>
              </a:rPr>
              <a:t>「医療費</a:t>
            </a:r>
            <a:r>
              <a:rPr kumimoji="1" lang="ja-JP" altLang="en-US" sz="1200" kern="1200" dirty="0">
                <a:solidFill>
                  <a:schemeClr val="tx1"/>
                </a:solidFill>
                <a:effectLst/>
                <a:latin typeface="+mn-lt"/>
                <a:ea typeface="+mn-ea"/>
                <a:cs typeface="+mn-cs"/>
              </a:rPr>
              <a:t>膨張も</a:t>
            </a:r>
            <a:r>
              <a:rPr kumimoji="1" lang="ja-JP" altLang="ja-JP" sz="1200" kern="1200" dirty="0">
                <a:solidFill>
                  <a:schemeClr val="tx1"/>
                </a:solidFill>
                <a:effectLst/>
                <a:latin typeface="+mn-lt"/>
                <a:ea typeface="+mn-ea"/>
                <a:cs typeface="+mn-cs"/>
              </a:rPr>
              <a:t>コンビニ受診も</a:t>
            </a:r>
            <a:r>
              <a:rPr kumimoji="1" lang="ja-JP" altLang="ja-JP" sz="1200" kern="1200">
                <a:solidFill>
                  <a:schemeClr val="tx1"/>
                </a:solidFill>
                <a:effectLst/>
                <a:latin typeface="+mn-lt"/>
                <a:ea typeface="+mn-ea"/>
                <a:cs typeface="+mn-cs"/>
              </a:rPr>
              <a:t>起きていない</a:t>
            </a:r>
            <a:r>
              <a:rPr kumimoji="1" lang="ja-JP" altLang="en-US" sz="1200" kern="1200">
                <a:solidFill>
                  <a:schemeClr val="tx1"/>
                </a:solidFill>
                <a:effectLst/>
                <a:latin typeface="+mn-lt"/>
                <a:ea typeface="+mn-ea"/>
                <a:cs typeface="+mn-cs"/>
              </a:rPr>
              <a:t>」</a:t>
            </a:r>
            <a:r>
              <a:rPr kumimoji="1" lang="ja-JP" altLang="ja-JP" sz="1200" kern="1200">
                <a:solidFill>
                  <a:schemeClr val="tx1"/>
                </a:solidFill>
                <a:effectLst/>
                <a:latin typeface="+mn-lt"/>
                <a:ea typeface="+mn-ea"/>
                <a:cs typeface="+mn-cs"/>
              </a:rPr>
              <a:t>と</a:t>
            </a:r>
            <a:r>
              <a:rPr kumimoji="1" lang="ja-JP" altLang="ja-JP" sz="1200" kern="1200" dirty="0">
                <a:solidFill>
                  <a:schemeClr val="tx1"/>
                </a:solidFill>
                <a:effectLst/>
                <a:latin typeface="+mn-lt"/>
                <a:ea typeface="+mn-ea"/>
                <a:cs typeface="+mn-cs"/>
              </a:rPr>
              <a:t>いえます。</a:t>
            </a:r>
          </a:p>
          <a:p>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14</a:t>
            </a:fld>
            <a:endParaRPr kumimoji="1" lang="ja-JP" altLang="en-US"/>
          </a:p>
        </p:txBody>
      </p:sp>
    </p:spTree>
    <p:extLst>
      <p:ext uri="{BB962C8B-B14F-4D97-AF65-F5344CB8AC3E}">
        <p14:creationId xmlns:p14="http://schemas.microsoft.com/office/powerpoint/2010/main" val="80346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よく、子ども医療費助成を拡充したくても、自治体の財政が厳しいということが自治体関係者から言われることがあります。</a:t>
            </a:r>
          </a:p>
          <a:p>
            <a:r>
              <a:rPr kumimoji="1" lang="ja-JP" altLang="en-US" sz="1200" dirty="0">
                <a:latin typeface="+mn-ea"/>
                <a:ea typeface="+mn-ea"/>
              </a:rPr>
              <a:t>しかし、医療費助成の水準が高い自治体でも、スライドのように、自治体の予算の数％をかけているにすぎません。</a:t>
            </a:r>
          </a:p>
          <a:p>
            <a:r>
              <a:rPr kumimoji="1" lang="ja-JP" altLang="en-US" sz="1200" dirty="0">
                <a:latin typeface="+mn-ea"/>
                <a:ea typeface="+mn-ea"/>
              </a:rPr>
              <a:t>ということは、子ども医療助成は自治体の「やる気次第」だということです。</a:t>
            </a:r>
          </a:p>
          <a:p>
            <a:r>
              <a:rPr kumimoji="1" lang="ja-JP" altLang="en-US" sz="1200" dirty="0">
                <a:latin typeface="+mn-ea"/>
                <a:ea typeface="+mn-ea"/>
              </a:rPr>
              <a:t>もう一つ、言いたいことは、</a:t>
            </a:r>
            <a:r>
              <a:rPr kumimoji="1" lang="en-US" altLang="ja-JP" sz="1200" dirty="0">
                <a:latin typeface="+mn-ea"/>
                <a:ea typeface="+mn-ea"/>
              </a:rPr>
              <a:t>Q2</a:t>
            </a:r>
            <a:r>
              <a:rPr kumimoji="1" lang="ja-JP" altLang="en-US" sz="1200" dirty="0">
                <a:latin typeface="+mn-ea"/>
                <a:ea typeface="+mn-ea"/>
              </a:rPr>
              <a:t>のヒントにもありますように、国による無料制度の創設が求められています。</a:t>
            </a:r>
          </a:p>
          <a:p>
            <a:r>
              <a:rPr kumimoji="1" lang="ja-JP" altLang="en-US" sz="1200" dirty="0">
                <a:latin typeface="+mn-ea"/>
                <a:ea typeface="+mn-ea"/>
              </a:rPr>
              <a:t>これについては、自治体での広がりを背景に、国制度としての子ども医療費無料化の実現をせまることが必要です。</a:t>
            </a:r>
          </a:p>
          <a:p>
            <a:r>
              <a:rPr kumimoji="1" lang="en-US" altLang="ja-JP" sz="1200" dirty="0">
                <a:latin typeface="+mn-ea"/>
                <a:ea typeface="+mn-ea"/>
              </a:rPr>
              <a:t>Q</a:t>
            </a:r>
            <a:r>
              <a:rPr kumimoji="1" lang="ja-JP" altLang="en-US" sz="1200" dirty="0">
                <a:latin typeface="+mn-ea"/>
                <a:ea typeface="+mn-ea"/>
              </a:rPr>
              <a:t>１で、</a:t>
            </a:r>
            <a:r>
              <a:rPr kumimoji="1" lang="en-US" altLang="ja-JP" sz="1200" dirty="0">
                <a:latin typeface="+mn-ea"/>
                <a:ea typeface="+mn-ea"/>
              </a:rPr>
              <a:t>7</a:t>
            </a:r>
            <a:r>
              <a:rPr kumimoji="1" lang="ja-JP" altLang="en-US" sz="1200" dirty="0">
                <a:latin typeface="+mn-ea"/>
                <a:ea typeface="+mn-ea"/>
              </a:rPr>
              <a:t>３年に国の制度として、老人医療無料化が実現したのは、岩手県沢内村が全国に先駆けて実施したことがきっかけでした。</a:t>
            </a:r>
          </a:p>
          <a:p>
            <a:endParaRPr kumimoji="1" lang="ja-JP" altLang="en-US" sz="1200" dirty="0">
              <a:latin typeface="+mn-ea"/>
              <a:ea typeface="+mn-ea"/>
            </a:endParaRPr>
          </a:p>
          <a:p>
            <a:r>
              <a:rPr kumimoji="1" lang="ja-JP" altLang="en-US" sz="1200" dirty="0">
                <a:latin typeface="+mn-ea"/>
                <a:ea typeface="+mn-ea"/>
              </a:rPr>
              <a:t>そのときの村長、深澤晟雄さんの言葉です。</a:t>
            </a:r>
          </a:p>
          <a:p>
            <a:r>
              <a:rPr kumimoji="1" lang="ja-JP" altLang="en-US" sz="1200" dirty="0">
                <a:latin typeface="+mn-ea"/>
                <a:ea typeface="+mn-ea"/>
              </a:rPr>
              <a:t>「本来、国民の生命にかかわることは国の責任、国がやらなければならないことだ。国はやらないのなら沢内村がやりましょう。いずれ国はあとからついてくる」。</a:t>
            </a:r>
          </a:p>
          <a:p>
            <a:r>
              <a:rPr kumimoji="1" lang="ja-JP" altLang="en-US" sz="1200" dirty="0">
                <a:latin typeface="+mn-ea"/>
                <a:ea typeface="+mn-ea"/>
              </a:rPr>
              <a:t>子ども医療費の無料化も同じことではないでしょうか。</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15</a:t>
            </a:fld>
            <a:endParaRPr kumimoji="1" lang="ja-JP" altLang="en-US"/>
          </a:p>
        </p:txBody>
      </p:sp>
    </p:spTree>
    <p:extLst>
      <p:ext uri="{BB962C8B-B14F-4D97-AF65-F5344CB8AC3E}">
        <p14:creationId xmlns:p14="http://schemas.microsoft.com/office/powerpoint/2010/main" val="49436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つづいて、</a:t>
            </a:r>
            <a:r>
              <a:rPr kumimoji="1" lang="en-US" altLang="ja-JP" dirty="0"/>
              <a:t>Q3</a:t>
            </a:r>
            <a:r>
              <a:rPr kumimoji="1" lang="ja-JP" altLang="en-US" dirty="0"/>
              <a:t>を解いてみましょう。</a:t>
            </a:r>
            <a:endParaRPr kumimoji="1" lang="en-US" altLang="ja-JP" dirty="0"/>
          </a:p>
          <a:p>
            <a:r>
              <a:rPr kumimoji="1" lang="ja-JP" altLang="en-US" dirty="0"/>
              <a:t>今度は、歯科医療です。</a:t>
            </a:r>
            <a:endParaRPr kumimoji="1" lang="en-US" altLang="ja-JP" dirty="0"/>
          </a:p>
          <a:p>
            <a:r>
              <a:rPr kumimoji="1" lang="ja-JP" altLang="en-US" dirty="0"/>
              <a:t>「歯周病と心臓疾患、脳血管疾患は関係する？」</a:t>
            </a:r>
            <a:endParaRPr kumimoji="1" lang="en-US" altLang="ja-JP" dirty="0"/>
          </a:p>
          <a:p>
            <a:r>
              <a:rPr kumimoji="1" lang="ja-JP" altLang="en-US" dirty="0"/>
              <a:t>ヒントをみてみます。「歯周病の予防は生活習慣病を防ぐことにつながります」。</a:t>
            </a:r>
            <a:endParaRPr kumimoji="1" lang="en-US" altLang="ja-JP" dirty="0"/>
          </a:p>
          <a:p>
            <a:r>
              <a:rPr kumimoji="1" lang="ja-JP" altLang="en-US" dirty="0"/>
              <a:t>答えは、</a:t>
            </a:r>
            <a:r>
              <a:rPr kumimoji="1" lang="en-US" altLang="ja-JP" dirty="0"/>
              <a:t>A</a:t>
            </a:r>
            <a:r>
              <a:rPr kumimoji="1" lang="ja-JP" altLang="en-US" dirty="0"/>
              <a:t>の「関係する」です。</a:t>
            </a:r>
            <a:endParaRPr kumimoji="1" lang="en-US" altLang="ja-JP" dirty="0"/>
          </a:p>
          <a:p>
            <a:endParaRPr kumimoji="1" lang="en-US" altLang="ja-JP" dirty="0"/>
          </a:p>
          <a:p>
            <a:r>
              <a:rPr kumimoji="1" lang="ja-JP" altLang="en-US" dirty="0"/>
              <a:t>心臓疾患や脳血管疾患だけでなく、糖尿病も歯周病に関係するとされています。</a:t>
            </a:r>
            <a:endParaRPr kumimoji="1" lang="en-US" altLang="ja-JP" dirty="0"/>
          </a:p>
          <a:p>
            <a:endParaRPr kumimoji="1" lang="en-US" altLang="ja-JP" dirty="0"/>
          </a:p>
          <a:p>
            <a:r>
              <a:rPr kumimoji="1" lang="ja-JP" altLang="en-US" dirty="0"/>
              <a:t>このように、定期的な歯科受診でお口の健康を保つことが全身の健康を守ります。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16</a:t>
            </a:fld>
            <a:endParaRPr kumimoji="1" lang="ja-JP" altLang="en-US"/>
          </a:p>
        </p:txBody>
      </p:sp>
    </p:spTree>
    <p:extLst>
      <p:ext uri="{BB962C8B-B14F-4D97-AF65-F5344CB8AC3E}">
        <p14:creationId xmlns:p14="http://schemas.microsoft.com/office/powerpoint/2010/main" val="148971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ところが、経済的な理由で歯の治療に行けない人がいます。</a:t>
            </a:r>
            <a:endParaRPr kumimoji="1" lang="en-US" altLang="ja-JP" dirty="0"/>
          </a:p>
          <a:p>
            <a:r>
              <a:rPr kumimoji="1" lang="ja-JP" altLang="en-US" dirty="0"/>
              <a:t>私どもが実施した調査では、歯科医療機関の半数以上が、経済的理由から治療を中断された患者さんがいたと答えています。</a:t>
            </a:r>
            <a:endParaRPr kumimoji="1" lang="en-US" altLang="ja-JP" dirty="0"/>
          </a:p>
          <a:p>
            <a:endParaRPr kumimoji="1" lang="en-US" altLang="ja-JP" dirty="0"/>
          </a:p>
          <a:p>
            <a:r>
              <a:rPr kumimoji="1" lang="ja-JP" altLang="en-US" dirty="0"/>
              <a:t>右表にあるように、子どもさんが学校での歯科検診で「治療が必要」とされているにも関わらず、未受診や口腔崩壊を起こしていることが明らかになっています。</a:t>
            </a:r>
            <a:endParaRPr kumimoji="1" lang="en-US" altLang="ja-JP" dirty="0"/>
          </a:p>
          <a:p>
            <a:endParaRPr kumimoji="1" lang="en-US" altLang="ja-JP" dirty="0"/>
          </a:p>
          <a:p>
            <a:r>
              <a:rPr kumimoji="1" lang="ja-JP" altLang="en-US" dirty="0"/>
              <a:t>格差と貧困の広がりは、受診をひかえ、早期受診や治療の継続を防いでいます。</a:t>
            </a:r>
            <a:endParaRPr kumimoji="1" lang="en-US" altLang="ja-JP" dirty="0"/>
          </a:p>
          <a:p>
            <a:r>
              <a:rPr kumimoji="1" lang="ja-JP" altLang="en-US" dirty="0"/>
              <a:t>重症化する前に治療にかかれるよう、３割、２割、１割といった窓口負担を軽減することが求められています。</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17</a:t>
            </a:fld>
            <a:endParaRPr kumimoji="1" lang="ja-JP" altLang="en-US"/>
          </a:p>
        </p:txBody>
      </p:sp>
    </p:spTree>
    <p:extLst>
      <p:ext uri="{BB962C8B-B14F-4D97-AF65-F5344CB8AC3E}">
        <p14:creationId xmlns:p14="http://schemas.microsoft.com/office/powerpoint/2010/main" val="3560104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歯科の場合、保険のきく治療が限られています。</a:t>
            </a:r>
            <a:endParaRPr kumimoji="1" lang="en-US" altLang="ja-JP" dirty="0"/>
          </a:p>
          <a:p>
            <a:r>
              <a:rPr kumimoji="1" lang="ja-JP" altLang="en-US" dirty="0"/>
              <a:t>そのため、「治療にいくらお金がかかるかわからない」と不安になる方も多いのではないでしょうか。</a:t>
            </a:r>
            <a:endParaRPr kumimoji="1" lang="en-US" altLang="ja-JP" dirty="0"/>
          </a:p>
          <a:p>
            <a:endParaRPr kumimoji="1" lang="en-US" altLang="ja-JP" dirty="0"/>
          </a:p>
          <a:p>
            <a:r>
              <a:rPr kumimoji="1" lang="ja-JP" altLang="en-US" dirty="0"/>
              <a:t>その根本は、下の折れ線グラフにもあるように、歯科医療費が低く抑えられてきたことが背景にあります。</a:t>
            </a:r>
            <a:endParaRPr kumimoji="1" lang="en-US" altLang="ja-JP" dirty="0"/>
          </a:p>
          <a:p>
            <a:endParaRPr kumimoji="1" lang="en-US" altLang="ja-JP" dirty="0"/>
          </a:p>
          <a:p>
            <a:r>
              <a:rPr kumimoji="1" lang="ja-JP" altLang="en-US" dirty="0"/>
              <a:t>患者さんが必要な歯科治療を保険で受けられるようにするためにも、歯科医療にかかる国の予算を増やすことが求められています。</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18</a:t>
            </a:fld>
            <a:endParaRPr kumimoji="1" lang="ja-JP" altLang="en-US"/>
          </a:p>
        </p:txBody>
      </p:sp>
    </p:spTree>
    <p:extLst>
      <p:ext uri="{BB962C8B-B14F-4D97-AF65-F5344CB8AC3E}">
        <p14:creationId xmlns:p14="http://schemas.microsoft.com/office/powerpoint/2010/main" val="1272012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Q1</a:t>
            </a:r>
            <a:r>
              <a:rPr kumimoji="1" lang="ja-JP" altLang="en-US" dirty="0"/>
              <a:t>～</a:t>
            </a:r>
            <a:r>
              <a:rPr kumimoji="1" lang="en-US" altLang="ja-JP" dirty="0"/>
              <a:t>Q3</a:t>
            </a:r>
            <a:r>
              <a:rPr kumimoji="1" lang="ja-JP" altLang="en-US" dirty="0"/>
              <a:t>の問題をみなさんに考えてもらうことを通して、</a:t>
            </a:r>
            <a:endParaRPr kumimoji="1" lang="en-US" altLang="ja-JP" dirty="0"/>
          </a:p>
          <a:p>
            <a:r>
              <a:rPr kumimoji="1" lang="ja-JP" altLang="en-US" dirty="0"/>
              <a:t>「私たちが伝えたいこと」です。</a:t>
            </a:r>
            <a:endParaRPr kumimoji="1" lang="en-US" altLang="ja-JP" dirty="0"/>
          </a:p>
          <a:p>
            <a:endParaRPr kumimoji="1" lang="en-US" altLang="ja-JP" dirty="0"/>
          </a:p>
          <a:p>
            <a:r>
              <a:rPr kumimoji="1" lang="ja-JP" altLang="en-US" dirty="0"/>
              <a:t>高齢の方も、お子さんも、そして、現役世代の方も、</a:t>
            </a:r>
            <a:endParaRPr kumimoji="1" lang="en-US" altLang="ja-JP" dirty="0"/>
          </a:p>
          <a:p>
            <a:r>
              <a:rPr kumimoji="1" lang="en-US" altLang="ja-JP" dirty="0"/>
              <a:t>4</a:t>
            </a:r>
            <a:r>
              <a:rPr kumimoji="1" lang="ja-JP" altLang="en-US" dirty="0"/>
              <a:t>人に１人が受診をひかえているという現実です。</a:t>
            </a:r>
            <a:endParaRPr kumimoji="1" lang="en-US" altLang="ja-JP" dirty="0"/>
          </a:p>
          <a:p>
            <a:endParaRPr kumimoji="1" lang="en-US" altLang="ja-JP" dirty="0"/>
          </a:p>
          <a:p>
            <a:r>
              <a:rPr kumimoji="1" lang="ja-JP" altLang="en-US" dirty="0"/>
              <a:t>必要なのは、すべての世代の人々がお金の心配がなく、医療機関に受診できることです　</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19</a:t>
            </a:fld>
            <a:endParaRPr kumimoji="1" lang="ja-JP" altLang="en-US"/>
          </a:p>
        </p:txBody>
      </p:sp>
    </p:spTree>
    <p:extLst>
      <p:ext uri="{BB962C8B-B14F-4D97-AF65-F5344CB8AC3E}">
        <p14:creationId xmlns:p14="http://schemas.microsoft.com/office/powerpoint/2010/main" val="232291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2</a:t>
            </a:fld>
            <a:endParaRPr kumimoji="1" lang="ja-JP" altLang="en-US"/>
          </a:p>
        </p:txBody>
      </p:sp>
    </p:spTree>
    <p:extLst>
      <p:ext uri="{BB962C8B-B14F-4D97-AF65-F5344CB8AC3E}">
        <p14:creationId xmlns:p14="http://schemas.microsoft.com/office/powerpoint/2010/main" val="4213688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そのために、ここにいるみなさんへ３つのお願いがあります。</a:t>
            </a:r>
            <a:endParaRPr kumimoji="1" lang="en-US" altLang="ja-JP" dirty="0"/>
          </a:p>
          <a:p>
            <a:endParaRPr kumimoji="1" lang="en-US" altLang="ja-JP" dirty="0"/>
          </a:p>
          <a:p>
            <a:r>
              <a:rPr kumimoji="1" lang="ja-JP" altLang="en-US" dirty="0"/>
              <a:t>（１）まず、答えを書きましたね。このハガキを切り取って、応募しましょう</a:t>
            </a:r>
          </a:p>
          <a:p>
            <a:endParaRPr kumimoji="1" lang="ja-JP" altLang="en-US" dirty="0"/>
          </a:p>
          <a:p>
            <a:r>
              <a:rPr kumimoji="1" lang="ja-JP" altLang="en-US" dirty="0"/>
              <a:t>（２）答えを記入するだけでなく、「ご意見欄」にクイズを解いての感想や医療費負担についてのご意見など、お書きください。いただいた声を、国会議員や地方議員に届けます</a:t>
            </a:r>
          </a:p>
          <a:p>
            <a:endParaRPr kumimoji="1" lang="ja-JP" altLang="en-US" dirty="0"/>
          </a:p>
          <a:p>
            <a:r>
              <a:rPr kumimoji="1" lang="ja-JP" altLang="en-US" dirty="0"/>
              <a:t>（３）このチラシを周りの人にもお渡しください</a:t>
            </a:r>
            <a:endParaRPr kumimoji="1" lang="en-US" altLang="ja-JP" dirty="0"/>
          </a:p>
          <a:p>
            <a:endParaRPr kumimoji="1" lang="ja-JP" altLang="en-US" dirty="0"/>
          </a:p>
          <a:p>
            <a:r>
              <a:rPr kumimoji="1" lang="ja-JP" altLang="en-US" dirty="0"/>
              <a:t>今日のように、みんなで問題を解きながら、いろいろ話しあうといいですね。</a:t>
            </a:r>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07B6052-CE73-4633-AF1D-CCAE9AE1DD52}" type="slidenum">
              <a:rPr kumimoji="1" lang="ja-JP" altLang="en-US" smtClean="0"/>
              <a:t>20</a:t>
            </a:fld>
            <a:endParaRPr kumimoji="1" lang="ja-JP" altLang="en-US" dirty="0"/>
          </a:p>
        </p:txBody>
      </p:sp>
    </p:spTree>
    <p:extLst>
      <p:ext uri="{BB962C8B-B14F-4D97-AF65-F5344CB8AC3E}">
        <p14:creationId xmlns:p14="http://schemas.microsoft.com/office/powerpoint/2010/main" val="171546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一方で、「患者負担を軽減するというけれど、財源がないのではないか」と思ってらっしゃる方もいらっしゃるかもしれません。</a:t>
            </a:r>
            <a:endParaRPr kumimoji="1" lang="en-US" altLang="ja-JP" dirty="0"/>
          </a:p>
          <a:p>
            <a:endParaRPr kumimoji="1" lang="en-US" altLang="ja-JP" dirty="0"/>
          </a:p>
          <a:p>
            <a:r>
              <a:rPr kumimoji="1" lang="ja-JP" altLang="en-US" dirty="0"/>
              <a:t>実際に、「財源がないから負担増は仕方がない」という報道もなされています。</a:t>
            </a:r>
            <a:endParaRPr kumimoji="1" lang="en-US" altLang="ja-JP" dirty="0"/>
          </a:p>
          <a:p>
            <a:endParaRPr kumimoji="1" lang="en-US" altLang="ja-JP" dirty="0"/>
          </a:p>
          <a:p>
            <a:r>
              <a:rPr kumimoji="1" lang="ja-JP" altLang="en-US" dirty="0"/>
              <a:t>政府はこれまでも「消費税をあげるか、社会保障を削るか」といったことを求めてきました。</a:t>
            </a:r>
            <a:endParaRPr kumimoji="1" lang="en-US" altLang="ja-JP" dirty="0"/>
          </a:p>
          <a:p>
            <a:r>
              <a:rPr kumimoji="1" lang="ja-JP" altLang="en-US" dirty="0"/>
              <a:t>しかし、これまでの消費税増税による増収の使い道をみると、社会保障の充実にあてられたのは２割にすぎません。</a:t>
            </a:r>
            <a:endParaRPr kumimoji="1" lang="en-US" altLang="ja-JP" dirty="0"/>
          </a:p>
          <a:p>
            <a:r>
              <a:rPr kumimoji="1" lang="ja-JP" altLang="en-US" dirty="0"/>
              <a:t>最近になって、消費税</a:t>
            </a:r>
            <a:r>
              <a:rPr kumimoji="1" lang="en-US" altLang="ja-JP" dirty="0"/>
              <a:t>10</a:t>
            </a:r>
            <a:r>
              <a:rPr kumimoji="1" lang="ja-JP" altLang="en-US" dirty="0"/>
              <a:t>％にして「全世代型の社会保障」「教育無償化」をすすめると急に言い始めましたが、</a:t>
            </a:r>
            <a:endParaRPr kumimoji="1" lang="en-US" altLang="ja-JP" dirty="0"/>
          </a:p>
          <a:p>
            <a:r>
              <a:rPr kumimoji="1" lang="ja-JP" altLang="en-US" dirty="0"/>
              <a:t>一方で、</a:t>
            </a:r>
            <a:r>
              <a:rPr kumimoji="1" lang="en-US" altLang="ja-JP" dirty="0"/>
              <a:t>Q1</a:t>
            </a:r>
            <a:r>
              <a:rPr kumimoji="1" lang="ja-JP" altLang="en-US" dirty="0"/>
              <a:t>でふれた負担増などの計画は予定通りすすめると、矛盾したことを言っています。</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21</a:t>
            </a:fld>
            <a:endParaRPr kumimoji="1" lang="ja-JP" altLang="en-US"/>
          </a:p>
        </p:txBody>
      </p:sp>
    </p:spTree>
    <p:extLst>
      <p:ext uri="{BB962C8B-B14F-4D97-AF65-F5344CB8AC3E}">
        <p14:creationId xmlns:p14="http://schemas.microsoft.com/office/powerpoint/2010/main" val="326227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日本は、世界の中でも最も「高齢化」が進んでいるところ。だから、社会保障費が多い。財務省などはそういいます。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しかしスライドのグラフを見てください。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まず、グラフの横軸を見てください。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①のふきだしにあるように、</a:t>
            </a:r>
            <a:r>
              <a:rPr kumimoji="1" lang="ja-JP" altLang="ja-JP" sz="1200" kern="1200" dirty="0">
                <a:solidFill>
                  <a:schemeClr val="tx1"/>
                </a:solidFill>
                <a:effectLst/>
                <a:latin typeface="+mn-lt"/>
                <a:ea typeface="+mn-ea"/>
                <a:cs typeface="+mn-cs"/>
              </a:rPr>
              <a:t>高齢化率が主要先進国より高いことはその通りです</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しかし、今度は縦軸を見て下さい。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高齢化率に比べて日本の社会支出が低い</a:t>
            </a:r>
            <a:r>
              <a:rPr kumimoji="1" lang="ja-JP" altLang="en-US"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それについては、ドイツ、イタリア、フランスと比べるとよくわかると思います。</a:t>
            </a:r>
            <a:endParaRPr kumimoji="1" lang="en-US" altLang="ja-JP" sz="1200" kern="1200" dirty="0">
              <a:solidFill>
                <a:schemeClr val="tx1"/>
              </a:solidFill>
              <a:effectLst/>
              <a:latin typeface="+mn-lt"/>
              <a:ea typeface="+mn-ea"/>
              <a:cs typeface="+mn-cs"/>
            </a:endParaRPr>
          </a:p>
          <a:p>
            <a:r>
              <a:rPr kumimoji="1" lang="ja-JP" altLang="en-US" dirty="0"/>
              <a:t>高齢化の割には、社会保障等におカネをかけていないことがよくわかります。</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22</a:t>
            </a:fld>
            <a:endParaRPr kumimoji="1" lang="ja-JP" altLang="en-US"/>
          </a:p>
        </p:txBody>
      </p:sp>
    </p:spTree>
    <p:extLst>
      <p:ext uri="{BB962C8B-B14F-4D97-AF65-F5344CB8AC3E}">
        <p14:creationId xmlns:p14="http://schemas.microsoft.com/office/powerpoint/2010/main" val="140291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では、財政悪化の原因は何か。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スライドの表を見てください。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今から</a:t>
            </a:r>
            <a:r>
              <a:rPr kumimoji="1" lang="en-US" altLang="ja-JP" sz="1200" kern="1200" dirty="0">
                <a:solidFill>
                  <a:schemeClr val="tx1"/>
                </a:solidFill>
                <a:effectLst/>
                <a:latin typeface="+mn-lt"/>
                <a:ea typeface="+mn-ea"/>
                <a:cs typeface="+mn-cs"/>
              </a:rPr>
              <a:t>27</a:t>
            </a:r>
            <a:r>
              <a:rPr kumimoji="1" lang="ja-JP" altLang="en-US" sz="1200" kern="1200" dirty="0">
                <a:solidFill>
                  <a:schemeClr val="tx1"/>
                </a:solidFill>
                <a:effectLst/>
                <a:latin typeface="+mn-lt"/>
                <a:ea typeface="+mn-ea"/>
                <a:cs typeface="+mn-cs"/>
              </a:rPr>
              <a:t>年前の</a:t>
            </a:r>
            <a:r>
              <a:rPr kumimoji="1" lang="en-US" altLang="ja-JP" sz="1200" kern="1200" dirty="0">
                <a:solidFill>
                  <a:schemeClr val="tx1"/>
                </a:solidFill>
                <a:effectLst/>
                <a:latin typeface="+mn-lt"/>
                <a:ea typeface="+mn-ea"/>
                <a:cs typeface="+mn-cs"/>
              </a:rPr>
              <a:t>1990</a:t>
            </a:r>
            <a:r>
              <a:rPr kumimoji="1" lang="ja-JP" altLang="en-US" sz="1200" kern="1200" dirty="0">
                <a:solidFill>
                  <a:schemeClr val="tx1"/>
                </a:solidFill>
                <a:effectLst/>
                <a:latin typeface="+mn-lt"/>
                <a:ea typeface="+mn-ea"/>
                <a:cs typeface="+mn-cs"/>
              </a:rPr>
              <a:t>年、つまり消費税導入がされて間もない頃と、直近の</a:t>
            </a:r>
            <a:r>
              <a:rPr kumimoji="1" lang="en-US" altLang="ja-JP" sz="1200" kern="1200" dirty="0">
                <a:solidFill>
                  <a:schemeClr val="tx1"/>
                </a:solidFill>
                <a:effectLst/>
                <a:latin typeface="+mn-lt"/>
                <a:ea typeface="+mn-ea"/>
                <a:cs typeface="+mn-cs"/>
              </a:rPr>
              <a:t>2014</a:t>
            </a:r>
            <a:r>
              <a:rPr kumimoji="1" lang="ja-JP" altLang="en-US" sz="1200" kern="1200" dirty="0">
                <a:solidFill>
                  <a:schemeClr val="tx1"/>
                </a:solidFill>
                <a:effectLst/>
                <a:latin typeface="+mn-lt"/>
                <a:ea typeface="+mn-ea"/>
                <a:cs typeface="+mn-cs"/>
              </a:rPr>
              <a:t>年の政府の税収を比べてみました。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消費税が４</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兆円から１６兆円と約</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倍になりました。しかし、全体の税収は</a:t>
            </a:r>
            <a:r>
              <a:rPr kumimoji="1" lang="en-US" altLang="ja-JP" sz="1200" kern="1200" dirty="0">
                <a:solidFill>
                  <a:schemeClr val="tx1"/>
                </a:solidFill>
                <a:effectLst/>
                <a:latin typeface="+mn-lt"/>
                <a:ea typeface="+mn-ea"/>
                <a:cs typeface="+mn-cs"/>
              </a:rPr>
              <a:t>1989</a:t>
            </a:r>
            <a:r>
              <a:rPr kumimoji="1" lang="ja-JP" altLang="en-US" sz="1200" kern="1200" dirty="0">
                <a:solidFill>
                  <a:schemeClr val="tx1"/>
                </a:solidFill>
                <a:effectLst/>
                <a:latin typeface="+mn-lt"/>
                <a:ea typeface="+mn-ea"/>
                <a:cs typeface="+mn-cs"/>
              </a:rPr>
              <a:t>年以降、伸びていません。</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所得税、法人税の税収が増えていないことが原因です。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「支出（歳出）が多いのではなく、収入（歳入）が少ない」のです。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23</a:t>
            </a:fld>
            <a:endParaRPr kumimoji="1" lang="ja-JP" altLang="en-US"/>
          </a:p>
        </p:txBody>
      </p:sp>
    </p:spTree>
    <p:extLst>
      <p:ext uri="{BB962C8B-B14F-4D97-AF65-F5344CB8AC3E}">
        <p14:creationId xmlns:p14="http://schemas.microsoft.com/office/powerpoint/2010/main" val="274606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必要なのは、「公正な税制」に改めること。これで社会保障の財源がつくれます。</a:t>
            </a:r>
            <a:endParaRPr kumimoji="1" lang="en-US" altLang="ja-JP" dirty="0"/>
          </a:p>
          <a:p>
            <a:r>
              <a:rPr kumimoji="1" lang="ja-JP" altLang="en-US" dirty="0"/>
              <a:t>私どもは、３つのことを提案しています。</a:t>
            </a:r>
            <a:endParaRPr kumimoji="1" lang="en-US" altLang="ja-JP" dirty="0"/>
          </a:p>
          <a:p>
            <a:endParaRPr kumimoji="1" lang="en-US" altLang="ja-JP" dirty="0"/>
          </a:p>
          <a:p>
            <a:r>
              <a:rPr kumimoji="1" lang="ja-JP" altLang="en-US" dirty="0"/>
              <a:t>まずは、「１　企業の内部留保を活用」です。</a:t>
            </a:r>
            <a:endParaRPr kumimoji="1" lang="en-US" altLang="ja-JP" dirty="0"/>
          </a:p>
          <a:p>
            <a:r>
              <a:rPr kumimoji="1" lang="ja-JP" altLang="en-US" dirty="0"/>
              <a:t>これに１％だけ税金をかけるだけで、</a:t>
            </a:r>
            <a:r>
              <a:rPr kumimoji="1" lang="en-US" altLang="ja-JP" dirty="0"/>
              <a:t>3.5</a:t>
            </a:r>
            <a:r>
              <a:rPr kumimoji="1" lang="ja-JP" altLang="en-US" dirty="0"/>
              <a:t>兆円の税収が生まれます。</a:t>
            </a:r>
            <a:endParaRPr kumimoji="1" lang="en-US" altLang="ja-JP" dirty="0"/>
          </a:p>
          <a:p>
            <a:r>
              <a:rPr kumimoji="1" lang="ja-JP" altLang="en-US" dirty="0"/>
              <a:t>あるシンクタンクの試算ですが、内部留保の活用で、非正規労働者を正規労働者にすることができ、その結果、税収や保険料収入が増えることができます。</a:t>
            </a:r>
          </a:p>
          <a:p>
            <a:endParaRPr kumimoji="1" lang="en-US" altLang="ja-JP" dirty="0"/>
          </a:p>
          <a:p>
            <a:r>
              <a:rPr kumimoji="1" lang="en-US" altLang="ja-JP" dirty="0"/>
              <a:t>2</a:t>
            </a:r>
            <a:r>
              <a:rPr kumimoji="1" lang="ja-JP" altLang="en-US" dirty="0"/>
              <a:t>番目が、「実際に法人税課税を先進国並みに高める」です</a:t>
            </a:r>
            <a:endParaRPr kumimoji="1" lang="en-US" altLang="ja-JP" dirty="0"/>
          </a:p>
          <a:p>
            <a:r>
              <a:rPr kumimoji="1" lang="ja-JP" altLang="en-US" dirty="0"/>
              <a:t>今は、資本金１億円以上で利益をあげた法人の税率は、</a:t>
            </a:r>
            <a:r>
              <a:rPr kumimoji="1" lang="en-US" altLang="ja-JP" dirty="0"/>
              <a:t>2016</a:t>
            </a:r>
            <a:r>
              <a:rPr kumimoji="1" lang="ja-JP" altLang="en-US" dirty="0"/>
              <a:t>年度で</a:t>
            </a:r>
            <a:r>
              <a:rPr kumimoji="1" lang="en-US" altLang="ja-JP" dirty="0"/>
              <a:t>23.4</a:t>
            </a:r>
            <a:r>
              <a:rPr kumimoji="1" lang="ja-JP" altLang="en-US" dirty="0"/>
              <a:t>％です。</a:t>
            </a:r>
            <a:endParaRPr kumimoji="1" lang="en-US" altLang="ja-JP" dirty="0"/>
          </a:p>
          <a:p>
            <a:r>
              <a:rPr kumimoji="1" lang="ja-JP" altLang="en-US" dirty="0"/>
              <a:t>これを</a:t>
            </a:r>
            <a:r>
              <a:rPr kumimoji="1" lang="en-US" altLang="ja-JP" dirty="0"/>
              <a:t>1989</a:t>
            </a:r>
            <a:r>
              <a:rPr kumimoji="1" lang="ja-JP" altLang="en-US" dirty="0"/>
              <a:t>年の水準</a:t>
            </a:r>
            <a:r>
              <a:rPr kumimoji="1" lang="en-US" altLang="ja-JP" dirty="0"/>
              <a:t>42</a:t>
            </a:r>
            <a:r>
              <a:rPr kumimoji="1" lang="ja-JP" altLang="en-US" dirty="0"/>
              <a:t>％に戻せば、約６兆</a:t>
            </a:r>
            <a:r>
              <a:rPr kumimoji="1" lang="en-US" altLang="ja-JP" dirty="0"/>
              <a:t>4000</a:t>
            </a:r>
            <a:r>
              <a:rPr kumimoji="1" lang="ja-JP" altLang="en-US" dirty="0"/>
              <a:t>億円の財源がうみだせます。</a:t>
            </a:r>
          </a:p>
          <a:p>
            <a:endParaRPr kumimoji="1" lang="en-US" altLang="ja-JP" dirty="0"/>
          </a:p>
          <a:p>
            <a:r>
              <a:rPr kumimoji="1" lang="ja-JP" altLang="en-US" dirty="0"/>
              <a:t>３番目に、「富める人に応分の税負担を求める」。言いかえれば、「所得に応じた課税する」ことです。</a:t>
            </a:r>
            <a:endParaRPr kumimoji="1" lang="en-US" altLang="ja-JP" dirty="0"/>
          </a:p>
          <a:p>
            <a:r>
              <a:rPr kumimoji="1" lang="ja-JP" altLang="en-US" dirty="0"/>
              <a:t>ここにあるように、「所得税の最高税率を</a:t>
            </a:r>
            <a:r>
              <a:rPr kumimoji="1" lang="en-US" altLang="ja-JP" dirty="0"/>
              <a:t>45</a:t>
            </a:r>
            <a:r>
              <a:rPr kumimoji="1" lang="ja-JP" altLang="en-US" dirty="0"/>
              <a:t>％から</a:t>
            </a:r>
            <a:r>
              <a:rPr kumimoji="1" lang="en-US" altLang="ja-JP" dirty="0"/>
              <a:t>60</a:t>
            </a:r>
            <a:r>
              <a:rPr kumimoji="1" lang="ja-JP" altLang="en-US" dirty="0"/>
              <a:t>％にもどす」「年３～５兆円といわれるタックスヘイブンを利用した税逃れに各国と協力して規制をかける」「株でもうけている人の税制上の優遇を改める」などです。</a:t>
            </a:r>
            <a:endParaRPr kumimoji="1" lang="en-US" altLang="ja-JP" dirty="0"/>
          </a:p>
          <a:p>
            <a:endParaRPr kumimoji="1" lang="en-US" altLang="ja-JP" dirty="0"/>
          </a:p>
          <a:p>
            <a:r>
              <a:rPr kumimoji="1" lang="ja-JP" altLang="en-US" dirty="0"/>
              <a:t>このように、「社会保障の財源</a:t>
            </a:r>
            <a:r>
              <a:rPr kumimoji="1" lang="ja-JP" altLang="en-US"/>
              <a:t>はつくる」ことは可能であることを</a:t>
            </a:r>
            <a:r>
              <a:rPr kumimoji="1" lang="ja-JP" altLang="en-US" dirty="0"/>
              <a:t>ぜひ、知ってもらいたいです。</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24</a:t>
            </a:fld>
            <a:endParaRPr kumimoji="1" lang="ja-JP" altLang="en-US"/>
          </a:p>
        </p:txBody>
      </p:sp>
    </p:spTree>
    <p:extLst>
      <p:ext uri="{BB962C8B-B14F-4D97-AF65-F5344CB8AC3E}">
        <p14:creationId xmlns:p14="http://schemas.microsoft.com/office/powerpoint/2010/main" val="690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さっそく、お手元のクイズチラシを開けてみましょう。</a:t>
            </a:r>
            <a:endParaRPr kumimoji="1" lang="en-US" altLang="ja-JP" dirty="0"/>
          </a:p>
          <a:p>
            <a:r>
              <a:rPr kumimoji="1" lang="ja-JP" altLang="en-US" dirty="0"/>
              <a:t>開いてみると、１等から５等までの景品があります。</a:t>
            </a:r>
            <a:endParaRPr kumimoji="1" lang="en-US" altLang="ja-JP" dirty="0"/>
          </a:p>
          <a:p>
            <a:r>
              <a:rPr kumimoji="1" lang="ja-JP" altLang="en-US" dirty="0"/>
              <a:t>当たることを想像して（笑）、</a:t>
            </a:r>
            <a:endParaRPr kumimoji="1" lang="en-US" altLang="ja-JP" dirty="0"/>
          </a:p>
          <a:p>
            <a:r>
              <a:rPr kumimoji="1" lang="en-US" altLang="ja-JP" dirty="0"/>
              <a:t>Q1</a:t>
            </a:r>
            <a:r>
              <a:rPr kumimoji="1" lang="ja-JP" altLang="en-US" dirty="0"/>
              <a:t>から、順番にご一緒に問題を解いてみましょう。</a:t>
            </a:r>
            <a:endParaRPr kumimoji="1" lang="en-US" altLang="ja-JP" dirty="0"/>
          </a:p>
          <a:p>
            <a:r>
              <a:rPr kumimoji="1" lang="ja-JP" altLang="en-US" dirty="0"/>
              <a:t>最後に、応募ハガキを集めます。</a:t>
            </a:r>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3</a:t>
            </a:fld>
            <a:endParaRPr kumimoji="1" lang="ja-JP" altLang="en-US"/>
          </a:p>
        </p:txBody>
      </p:sp>
    </p:spTree>
    <p:extLst>
      <p:ext uri="{BB962C8B-B14F-4D97-AF65-F5344CB8AC3E}">
        <p14:creationId xmlns:p14="http://schemas.microsoft.com/office/powerpoint/2010/main" val="236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Q1</a:t>
            </a:r>
            <a:r>
              <a:rPr kumimoji="1" lang="ja-JP" altLang="en-US" dirty="0"/>
              <a:t>です。</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75</a:t>
            </a:r>
            <a:r>
              <a:rPr kumimoji="1" lang="ja-JP" altLang="ja-JP" sz="1200" kern="1200" dirty="0">
                <a:solidFill>
                  <a:schemeClr val="tx1"/>
                </a:solidFill>
                <a:effectLst/>
                <a:latin typeface="+mn-lt"/>
                <a:ea typeface="+mn-ea"/>
                <a:cs typeface="+mn-cs"/>
              </a:rPr>
              <a:t>歳以上の窓口負担は</a:t>
            </a:r>
            <a:r>
              <a:rPr kumimoji="1" lang="en-US" altLang="ja-JP" sz="1200" kern="1200" dirty="0">
                <a:solidFill>
                  <a:schemeClr val="tx1"/>
                </a:solidFill>
                <a:effectLst/>
                <a:latin typeface="+mn-lt"/>
                <a:ea typeface="+mn-ea"/>
                <a:cs typeface="+mn-cs"/>
              </a:rPr>
              <a:t>2017</a:t>
            </a:r>
            <a:r>
              <a:rPr kumimoji="1" lang="ja-JP" altLang="ja-JP" sz="1200" kern="1200" dirty="0">
                <a:solidFill>
                  <a:schemeClr val="tx1"/>
                </a:solidFill>
                <a:effectLst/>
                <a:latin typeface="+mn-lt"/>
                <a:ea typeface="+mn-ea"/>
                <a:cs typeface="+mn-cs"/>
              </a:rPr>
              <a:t>年現在、１割です。財務省の提案では、</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年度以降、窓口負担を現在と比べて何倍にしようとしているでしょうか」。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ヒントを見ればいい</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ね。「財務省が主張している負担増計画」</a:t>
            </a:r>
            <a:r>
              <a:rPr kumimoji="1" lang="ja-JP" altLang="en-US" sz="1200" kern="1200" dirty="0">
                <a:solidFill>
                  <a:schemeClr val="tx1"/>
                </a:solidFill>
                <a:effectLst/>
                <a:latin typeface="+mn-lt"/>
                <a:ea typeface="+mn-ea"/>
                <a:cs typeface="+mn-cs"/>
              </a:rPr>
              <a:t>として、</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75</a:t>
            </a:r>
            <a:r>
              <a:rPr kumimoji="1" lang="ja-JP" altLang="ja-JP" sz="1200" kern="1200" dirty="0">
                <a:solidFill>
                  <a:schemeClr val="tx1"/>
                </a:solidFill>
                <a:effectLst/>
                <a:latin typeface="+mn-lt"/>
                <a:ea typeface="+mn-ea"/>
                <a:cs typeface="+mn-cs"/>
              </a:rPr>
              <a:t>歳以上の患者さんの窓口負担が原則１割→２割負担に」。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答えは、</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の</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２倍</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負担が</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倍になる</a:t>
            </a:r>
            <a:r>
              <a:rPr kumimoji="1" lang="ja-JP" altLang="ja-JP" sz="1200" kern="1200" dirty="0">
                <a:solidFill>
                  <a:schemeClr val="tx1"/>
                </a:solidFill>
                <a:effectLst/>
                <a:latin typeface="+mn-lt"/>
                <a:ea typeface="+mn-ea"/>
                <a:cs typeface="+mn-cs"/>
              </a:rPr>
              <a:t>の</a:t>
            </a:r>
            <a:r>
              <a:rPr kumimoji="1" lang="ja-JP" altLang="en-US" sz="1200" kern="1200" dirty="0">
                <a:solidFill>
                  <a:schemeClr val="tx1"/>
                </a:solidFill>
                <a:effectLst/>
                <a:latin typeface="+mn-lt"/>
                <a:ea typeface="+mn-ea"/>
                <a:cs typeface="+mn-cs"/>
              </a:rPr>
              <a:t>は驚きですね。</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少しくわしく言うと、政府の「経済・財政再生計画」では、</a:t>
            </a:r>
            <a:r>
              <a:rPr kumimoji="1" lang="en-US" altLang="ja-JP" sz="1200" kern="1200" dirty="0">
                <a:solidFill>
                  <a:schemeClr val="tx1"/>
                </a:solidFill>
                <a:effectLst/>
                <a:latin typeface="+mn-lt"/>
                <a:ea typeface="+mn-ea"/>
                <a:cs typeface="+mn-cs"/>
              </a:rPr>
              <a:t>2018</a:t>
            </a:r>
            <a:r>
              <a:rPr kumimoji="1" lang="ja-JP" altLang="en-US" sz="1200" kern="1200" dirty="0">
                <a:solidFill>
                  <a:schemeClr val="tx1"/>
                </a:solidFill>
                <a:effectLst/>
                <a:latin typeface="+mn-lt"/>
                <a:ea typeface="+mn-ea"/>
                <a:cs typeface="+mn-cs"/>
              </a:rPr>
              <a:t>年度末までに「後期高齢者（</a:t>
            </a:r>
            <a:r>
              <a:rPr kumimoji="1" lang="en-US" altLang="ja-JP" sz="1200" kern="1200" dirty="0">
                <a:solidFill>
                  <a:schemeClr val="tx1"/>
                </a:solidFill>
                <a:effectLst/>
                <a:latin typeface="+mn-lt"/>
                <a:ea typeface="+mn-ea"/>
                <a:cs typeface="+mn-cs"/>
              </a:rPr>
              <a:t>75</a:t>
            </a:r>
            <a:r>
              <a:rPr kumimoji="1" lang="ja-JP" altLang="en-US" sz="1200" kern="1200" dirty="0">
                <a:solidFill>
                  <a:schemeClr val="tx1"/>
                </a:solidFill>
                <a:effectLst/>
                <a:latin typeface="+mn-lt"/>
                <a:ea typeface="+mn-ea"/>
                <a:cs typeface="+mn-cs"/>
              </a:rPr>
              <a:t>歳以上）の窓口負担の在り方」を検討するとしています。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検討の方向について、財務省や財界などが「２割負担にすべき」と主張しています。</a:t>
            </a:r>
          </a:p>
          <a:p>
            <a:endParaRPr kumimoji="1" lang="ja-JP" altLang="en-US"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75</a:t>
            </a:r>
            <a:r>
              <a:rPr kumimoji="1" lang="ja-JP" altLang="en-US" sz="1200" kern="1200" dirty="0">
                <a:solidFill>
                  <a:schemeClr val="tx1"/>
                </a:solidFill>
                <a:effectLst/>
                <a:latin typeface="+mn-lt"/>
                <a:ea typeface="+mn-ea"/>
                <a:cs typeface="+mn-cs"/>
              </a:rPr>
              <a:t>歳以上の人の９割近くの人が外来で何らかの慢性疾患に治療しています。医療費が２倍になることは本当に厳しいものです。</a:t>
            </a:r>
          </a:p>
          <a:p>
            <a:endParaRPr kumimoji="1" lang="ja-JP" altLang="ja-JP" sz="1200" kern="1200" dirty="0">
              <a:solidFill>
                <a:schemeClr val="tx1"/>
              </a:solidFill>
              <a:effectLst/>
              <a:latin typeface="+mn-lt"/>
              <a:ea typeface="+mn-ea"/>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4</a:t>
            </a:fld>
            <a:endParaRPr kumimoji="1" lang="ja-JP" altLang="en-US"/>
          </a:p>
        </p:txBody>
      </p:sp>
    </p:spTree>
    <p:extLst>
      <p:ext uri="{BB962C8B-B14F-4D97-AF65-F5344CB8AC3E}">
        <p14:creationId xmlns:p14="http://schemas.microsoft.com/office/powerpoint/2010/main" val="177130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そもそも、高齢者の医療費負担は、どんどん重くなっています。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スライドを見てください。国民皆保険制度が実現したのは、</a:t>
            </a:r>
            <a:r>
              <a:rPr kumimoji="1" lang="en-US" altLang="ja-JP" sz="1200" kern="1200" dirty="0">
                <a:solidFill>
                  <a:schemeClr val="tx1"/>
                </a:solidFill>
                <a:effectLst/>
                <a:latin typeface="+mn-lt"/>
                <a:ea typeface="+mn-ea"/>
                <a:cs typeface="+mn-cs"/>
              </a:rPr>
              <a:t>1961</a:t>
            </a:r>
            <a:r>
              <a:rPr kumimoji="1" lang="ja-JP" altLang="en-US" sz="1200" kern="1200" dirty="0">
                <a:solidFill>
                  <a:schemeClr val="tx1"/>
                </a:solidFill>
                <a:effectLst/>
                <a:latin typeface="+mn-lt"/>
                <a:ea typeface="+mn-ea"/>
                <a:cs typeface="+mn-cs"/>
              </a:rPr>
              <a:t>年。そのときは、高齢者の負担はなんと「５割」でした。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その頃、岩手県沢内村で全国初めて</a:t>
            </a:r>
            <a:r>
              <a:rPr kumimoji="1" lang="en-US" altLang="ja-JP" sz="1200" kern="1200" dirty="0">
                <a:solidFill>
                  <a:schemeClr val="tx1"/>
                </a:solidFill>
                <a:effectLst/>
                <a:latin typeface="+mn-lt"/>
                <a:ea typeface="+mn-ea"/>
                <a:cs typeface="+mn-cs"/>
              </a:rPr>
              <a:t>65</a:t>
            </a:r>
            <a:r>
              <a:rPr kumimoji="1" lang="ja-JP" altLang="en-US" sz="1200" kern="1200" dirty="0">
                <a:solidFill>
                  <a:schemeClr val="tx1"/>
                </a:solidFill>
                <a:effectLst/>
                <a:latin typeface="+mn-lt"/>
                <a:ea typeface="+mn-ea"/>
                <a:cs typeface="+mn-cs"/>
              </a:rPr>
              <a:t>歳以上の老人医療の無料化を実施し、これをきっかけに全国の自治体の独自施策として老人医療費の無料化が広がります。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その流れにおされて、</a:t>
            </a:r>
            <a:r>
              <a:rPr kumimoji="1" lang="en-US" altLang="ja-JP" sz="1200" kern="1200" dirty="0">
                <a:solidFill>
                  <a:schemeClr val="tx1"/>
                </a:solidFill>
                <a:effectLst/>
                <a:latin typeface="+mn-lt"/>
                <a:ea typeface="+mn-ea"/>
                <a:cs typeface="+mn-cs"/>
              </a:rPr>
              <a:t>1973</a:t>
            </a:r>
            <a:r>
              <a:rPr kumimoji="1" lang="ja-JP" altLang="en-US" sz="1200" kern="1200" dirty="0">
                <a:solidFill>
                  <a:schemeClr val="tx1"/>
                </a:solidFill>
                <a:effectLst/>
                <a:latin typeface="+mn-lt"/>
                <a:ea typeface="+mn-ea"/>
                <a:cs typeface="+mn-cs"/>
              </a:rPr>
              <a:t>年に</a:t>
            </a:r>
            <a:r>
              <a:rPr kumimoji="1" lang="en-US" altLang="ja-JP" sz="1200" kern="1200" dirty="0">
                <a:solidFill>
                  <a:schemeClr val="tx1"/>
                </a:solidFill>
                <a:effectLst/>
                <a:latin typeface="+mn-lt"/>
                <a:ea typeface="+mn-ea"/>
                <a:cs typeface="+mn-cs"/>
              </a:rPr>
              <a:t>70</a:t>
            </a:r>
            <a:r>
              <a:rPr kumimoji="1" lang="ja-JP" altLang="en-US" sz="1200" kern="1200" dirty="0">
                <a:solidFill>
                  <a:schemeClr val="tx1"/>
                </a:solidFill>
                <a:effectLst/>
                <a:latin typeface="+mn-lt"/>
                <a:ea typeface="+mn-ea"/>
                <a:cs typeface="+mn-cs"/>
              </a:rPr>
              <a:t>歳以上の老人医療無料化が国の制度として実施されました。</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a:t>
            </a:r>
            <a:r>
              <a:rPr kumimoji="1" lang="en-US" altLang="ja-JP" sz="1200" kern="1200" dirty="0">
                <a:solidFill>
                  <a:schemeClr val="tx1"/>
                </a:solidFill>
                <a:effectLst/>
                <a:latin typeface="+mn-lt"/>
                <a:ea typeface="+mn-ea"/>
                <a:cs typeface="+mn-cs"/>
              </a:rPr>
              <a:t>1982</a:t>
            </a:r>
            <a:r>
              <a:rPr kumimoji="1" lang="ja-JP" altLang="en-US" sz="1200" kern="1200" dirty="0">
                <a:solidFill>
                  <a:schemeClr val="tx1"/>
                </a:solidFill>
                <a:effectLst/>
                <a:latin typeface="+mn-lt"/>
                <a:ea typeface="+mn-ea"/>
                <a:cs typeface="+mn-cs"/>
              </a:rPr>
              <a:t>年の老人保健法制定により、老人医療の一部負担が復活し、</a:t>
            </a:r>
            <a:r>
              <a:rPr kumimoji="1" lang="en-US" altLang="ja-JP" sz="1200" kern="1200" dirty="0">
                <a:solidFill>
                  <a:schemeClr val="tx1"/>
                </a:solidFill>
                <a:effectLst/>
                <a:latin typeface="+mn-lt"/>
                <a:ea typeface="+mn-ea"/>
                <a:cs typeface="+mn-cs"/>
              </a:rPr>
              <a:t>83</a:t>
            </a:r>
            <a:r>
              <a:rPr kumimoji="1" lang="ja-JP" altLang="en-US" sz="1200" kern="1200" dirty="0">
                <a:solidFill>
                  <a:schemeClr val="tx1"/>
                </a:solidFill>
                <a:effectLst/>
                <a:latin typeface="+mn-lt"/>
                <a:ea typeface="+mn-ea"/>
                <a:cs typeface="+mn-cs"/>
              </a:rPr>
              <a:t>年は、入院</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日</a:t>
            </a:r>
            <a:r>
              <a:rPr kumimoji="1" lang="en-US" altLang="ja-JP" sz="1200" kern="1200" dirty="0">
                <a:solidFill>
                  <a:schemeClr val="tx1"/>
                </a:solidFill>
                <a:effectLst/>
                <a:latin typeface="+mn-lt"/>
                <a:ea typeface="+mn-ea"/>
                <a:cs typeface="+mn-cs"/>
              </a:rPr>
              <a:t>300</a:t>
            </a:r>
            <a:r>
              <a:rPr kumimoji="1" lang="ja-JP" altLang="en-US" sz="1200" kern="1200" dirty="0">
                <a:solidFill>
                  <a:schemeClr val="tx1"/>
                </a:solidFill>
                <a:effectLst/>
                <a:latin typeface="+mn-lt"/>
                <a:ea typeface="+mn-ea"/>
                <a:cs typeface="+mn-cs"/>
              </a:rPr>
              <a:t>円、外来月額</a:t>
            </a:r>
            <a:r>
              <a:rPr kumimoji="1" lang="en-US" altLang="ja-JP" sz="1200" kern="1200" dirty="0">
                <a:solidFill>
                  <a:schemeClr val="tx1"/>
                </a:solidFill>
                <a:effectLst/>
                <a:latin typeface="+mn-lt"/>
                <a:ea typeface="+mn-ea"/>
                <a:cs typeface="+mn-cs"/>
              </a:rPr>
              <a:t>400</a:t>
            </a:r>
            <a:r>
              <a:rPr kumimoji="1" lang="ja-JP" altLang="en-US" sz="1200" kern="1200" dirty="0">
                <a:solidFill>
                  <a:schemeClr val="tx1"/>
                </a:solidFill>
                <a:effectLst/>
                <a:latin typeface="+mn-lt"/>
                <a:ea typeface="+mn-ea"/>
                <a:cs typeface="+mn-cs"/>
              </a:rPr>
              <a:t>円を上限とした負担は、いまや</a:t>
            </a:r>
            <a:r>
              <a:rPr kumimoji="1" lang="en-US" altLang="ja-JP" sz="1200" kern="1200" dirty="0">
                <a:solidFill>
                  <a:schemeClr val="tx1"/>
                </a:solidFill>
                <a:effectLst/>
                <a:latin typeface="+mn-lt"/>
                <a:ea typeface="+mn-ea"/>
                <a:cs typeface="+mn-cs"/>
              </a:rPr>
              <a:t>70</a:t>
            </a:r>
            <a:r>
              <a:rPr kumimoji="1" lang="ja-JP" altLang="en-US" sz="1200" kern="1200" dirty="0">
                <a:solidFill>
                  <a:schemeClr val="tx1"/>
                </a:solidFill>
                <a:effectLst/>
                <a:latin typeface="+mn-lt"/>
                <a:ea typeface="+mn-ea"/>
                <a:cs typeface="+mn-cs"/>
              </a:rPr>
              <a:t>歳未満は３割、</a:t>
            </a:r>
            <a:r>
              <a:rPr kumimoji="1" lang="en-US" altLang="ja-JP" sz="1200" kern="1200" dirty="0">
                <a:solidFill>
                  <a:schemeClr val="tx1"/>
                </a:solidFill>
                <a:effectLst/>
                <a:latin typeface="+mn-lt"/>
                <a:ea typeface="+mn-ea"/>
                <a:cs typeface="+mn-cs"/>
              </a:rPr>
              <a:t>70</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74</a:t>
            </a:r>
            <a:r>
              <a:rPr kumimoji="1" lang="ja-JP" altLang="en-US" sz="1200" kern="1200" dirty="0">
                <a:solidFill>
                  <a:schemeClr val="tx1"/>
                </a:solidFill>
                <a:effectLst/>
                <a:latin typeface="+mn-lt"/>
                <a:ea typeface="+mn-ea"/>
                <a:cs typeface="+mn-cs"/>
              </a:rPr>
              <a:t>歳は２割、</a:t>
            </a:r>
            <a:r>
              <a:rPr kumimoji="1" lang="en-US" altLang="ja-JP" sz="1200" kern="1200" dirty="0">
                <a:solidFill>
                  <a:schemeClr val="tx1"/>
                </a:solidFill>
                <a:effectLst/>
                <a:latin typeface="+mn-lt"/>
                <a:ea typeface="+mn-ea"/>
                <a:cs typeface="+mn-cs"/>
              </a:rPr>
              <a:t>75</a:t>
            </a:r>
            <a:r>
              <a:rPr kumimoji="1" lang="ja-JP" altLang="en-US" sz="1200" kern="1200" dirty="0">
                <a:solidFill>
                  <a:schemeClr val="tx1"/>
                </a:solidFill>
                <a:effectLst/>
                <a:latin typeface="+mn-lt"/>
                <a:ea typeface="+mn-ea"/>
                <a:cs typeface="+mn-cs"/>
              </a:rPr>
              <a:t>歳以上は１割（現役世帯並み所得は３割）となっています。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そして、</a:t>
            </a:r>
            <a:r>
              <a:rPr kumimoji="1" lang="en-US" altLang="ja-JP" sz="1200" kern="1200" dirty="0">
                <a:solidFill>
                  <a:schemeClr val="tx1"/>
                </a:solidFill>
                <a:effectLst/>
                <a:latin typeface="+mn-lt"/>
                <a:ea typeface="+mn-ea"/>
                <a:cs typeface="+mn-cs"/>
              </a:rPr>
              <a:t>75</a:t>
            </a:r>
            <a:r>
              <a:rPr kumimoji="1" lang="ja-JP" altLang="en-US" sz="1200" kern="1200" dirty="0">
                <a:solidFill>
                  <a:schemeClr val="tx1"/>
                </a:solidFill>
                <a:effectLst/>
                <a:latin typeface="+mn-lt"/>
                <a:ea typeface="+mn-ea"/>
                <a:cs typeface="+mn-cs"/>
              </a:rPr>
              <a:t>歳以上を２割、</a:t>
            </a:r>
            <a:r>
              <a:rPr kumimoji="1" lang="ja-JP" altLang="ja-JP" sz="1200" kern="1200" dirty="0">
                <a:solidFill>
                  <a:schemeClr val="tx1"/>
                </a:solidFill>
                <a:effectLst/>
                <a:latin typeface="+mn-lt"/>
                <a:ea typeface="+mn-ea"/>
                <a:cs typeface="+mn-cs"/>
              </a:rPr>
              <a:t>つまり、窓口で払う医療費</a:t>
            </a:r>
            <a:r>
              <a:rPr kumimoji="1" lang="ja-JP" altLang="en-US" sz="1200" kern="1200" dirty="0">
                <a:solidFill>
                  <a:schemeClr val="tx1"/>
                </a:solidFill>
                <a:effectLst/>
                <a:latin typeface="+mn-lt"/>
                <a:ea typeface="+mn-ea"/>
                <a:cs typeface="+mn-cs"/>
              </a:rPr>
              <a:t>を２</a:t>
            </a:r>
            <a:r>
              <a:rPr kumimoji="1" lang="ja-JP" altLang="ja-JP" sz="1200" kern="1200" dirty="0">
                <a:solidFill>
                  <a:schemeClr val="tx1"/>
                </a:solidFill>
                <a:effectLst/>
                <a:latin typeface="+mn-lt"/>
                <a:ea typeface="+mn-ea"/>
                <a:cs typeface="+mn-cs"/>
              </a:rPr>
              <a:t>倍に</a:t>
            </a:r>
            <a:r>
              <a:rPr kumimoji="1" lang="ja-JP" altLang="en-US" sz="1200" kern="1200" dirty="0">
                <a:solidFill>
                  <a:schemeClr val="tx1"/>
                </a:solidFill>
                <a:effectLst/>
                <a:latin typeface="+mn-lt"/>
                <a:ea typeface="+mn-ea"/>
                <a:cs typeface="+mn-cs"/>
              </a:rPr>
              <a:t>しようとしています。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a:t>
            </a:r>
            <a:r>
              <a:rPr kumimoji="1" lang="ja-JP" altLang="ja-JP" sz="1200" kern="1200" dirty="0">
                <a:solidFill>
                  <a:schemeClr val="tx1"/>
                </a:solidFill>
                <a:effectLst/>
                <a:latin typeface="+mn-lt"/>
                <a:ea typeface="+mn-ea"/>
                <a:cs typeface="+mn-cs"/>
              </a:rPr>
              <a:t>サラリーマン世代</a:t>
            </a:r>
            <a:r>
              <a:rPr kumimoji="1" lang="ja-JP" altLang="en-US" sz="1200" kern="1200" dirty="0">
                <a:solidFill>
                  <a:schemeClr val="tx1"/>
                </a:solidFill>
                <a:effectLst/>
                <a:latin typeface="+mn-lt"/>
                <a:ea typeface="+mn-ea"/>
                <a:cs typeface="+mn-cs"/>
              </a:rPr>
              <a:t>についても、かつては、「負担なし」であったのが</a:t>
            </a:r>
            <a:r>
              <a:rPr kumimoji="1" lang="ja-JP" altLang="ja-JP" sz="1200" kern="1200" dirty="0">
                <a:solidFill>
                  <a:schemeClr val="tx1"/>
                </a:solidFill>
                <a:effectLst/>
                <a:latin typeface="+mn-lt"/>
                <a:ea typeface="+mn-ea"/>
                <a:cs typeface="+mn-cs"/>
              </a:rPr>
              <a:t>、１割から２割</a:t>
            </a:r>
            <a:r>
              <a:rPr kumimoji="1" lang="ja-JP" altLang="en-US" sz="1200" kern="1200" dirty="0">
                <a:solidFill>
                  <a:schemeClr val="tx1"/>
                </a:solidFill>
                <a:effectLst/>
                <a:latin typeface="+mn-lt"/>
                <a:ea typeface="+mn-ea"/>
                <a:cs typeface="+mn-cs"/>
              </a:rPr>
              <a:t>と増えて、今では「３</a:t>
            </a:r>
            <a:r>
              <a:rPr kumimoji="1" lang="ja-JP" altLang="ja-JP" sz="1200" kern="1200" dirty="0">
                <a:solidFill>
                  <a:schemeClr val="tx1"/>
                </a:solidFill>
                <a:effectLst/>
                <a:latin typeface="+mn-lt"/>
                <a:ea typeface="+mn-ea"/>
                <a:cs typeface="+mn-cs"/>
              </a:rPr>
              <a:t>割</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5</a:t>
            </a:fld>
            <a:endParaRPr kumimoji="1" lang="ja-JP" altLang="en-US"/>
          </a:p>
        </p:txBody>
      </p:sp>
    </p:spTree>
    <p:extLst>
      <p:ext uri="{BB962C8B-B14F-4D97-AF65-F5344CB8AC3E}">
        <p14:creationId xmlns:p14="http://schemas.microsoft.com/office/powerpoint/2010/main" val="116213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よく「高齢者は若者と比べて裕福である」「高齢者もある程度、負担することは仕方がないのでは」という声を聞きます。</a:t>
            </a:r>
            <a:endParaRPr kumimoji="1" lang="en-US" altLang="ja-JP" dirty="0"/>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では、具体的に</a:t>
            </a:r>
            <a:r>
              <a:rPr kumimoji="1" lang="ja-JP" altLang="ja-JP" sz="1200" kern="1200" dirty="0">
                <a:solidFill>
                  <a:schemeClr val="tx1"/>
                </a:solidFill>
                <a:effectLst/>
                <a:latin typeface="+mn-lt"/>
                <a:ea typeface="+mn-ea"/>
                <a:cs typeface="+mn-cs"/>
              </a:rPr>
              <a:t>高齢者の家計状況から</a:t>
            </a:r>
            <a:r>
              <a:rPr kumimoji="1" lang="ja-JP" altLang="en-US" sz="1200" kern="1200" dirty="0">
                <a:solidFill>
                  <a:schemeClr val="tx1"/>
                </a:solidFill>
                <a:effectLst/>
                <a:latin typeface="+mn-lt"/>
                <a:ea typeface="+mn-ea"/>
                <a:cs typeface="+mn-cs"/>
              </a:rPr>
              <a:t>負担増を</a:t>
            </a:r>
            <a:r>
              <a:rPr kumimoji="1" lang="ja-JP" altLang="ja-JP" sz="1200" kern="1200" dirty="0">
                <a:solidFill>
                  <a:schemeClr val="tx1"/>
                </a:solidFill>
                <a:effectLst/>
                <a:latin typeface="+mn-lt"/>
                <a:ea typeface="+mn-ea"/>
                <a:cs typeface="+mn-cs"/>
              </a:rPr>
              <a:t>考えてみま</a:t>
            </a:r>
            <a:r>
              <a:rPr kumimoji="1" lang="ja-JP" altLang="en-US" sz="1200" kern="1200" dirty="0">
                <a:solidFill>
                  <a:schemeClr val="tx1"/>
                </a:solidFill>
                <a:effectLst/>
                <a:latin typeface="+mn-lt"/>
                <a:ea typeface="+mn-ea"/>
                <a:cs typeface="+mn-cs"/>
              </a:rPr>
              <a:t>しょう</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スライドの表は、</a:t>
            </a:r>
            <a:r>
              <a:rPr kumimoji="1" lang="ja-JP" altLang="ja-JP" sz="1200" kern="1200" dirty="0">
                <a:solidFill>
                  <a:schemeClr val="tx1"/>
                </a:solidFill>
                <a:effectLst/>
                <a:latin typeface="+mn-lt"/>
                <a:ea typeface="+mn-ea"/>
                <a:cs typeface="+mn-cs"/>
              </a:rPr>
              <a:t>平成</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年度「家計調査報告」をもとに</a:t>
            </a:r>
            <a:r>
              <a:rPr kumimoji="1" lang="ja-JP" altLang="en-US" sz="1200" kern="1200" dirty="0">
                <a:solidFill>
                  <a:schemeClr val="tx1"/>
                </a:solidFill>
                <a:effectLst/>
                <a:latin typeface="+mn-lt"/>
                <a:ea typeface="+mn-ea"/>
                <a:cs typeface="+mn-cs"/>
              </a:rPr>
              <a:t>、世帯主が</a:t>
            </a:r>
            <a:r>
              <a:rPr kumimoji="1" lang="en-US" altLang="ja-JP" sz="1200" kern="1200" dirty="0">
                <a:solidFill>
                  <a:schemeClr val="tx1"/>
                </a:solidFill>
                <a:effectLst/>
                <a:latin typeface="+mn-lt"/>
                <a:ea typeface="+mn-ea"/>
                <a:cs typeface="+mn-cs"/>
              </a:rPr>
              <a:t>70</a:t>
            </a:r>
            <a:r>
              <a:rPr kumimoji="1" lang="ja-JP" altLang="en-US" sz="1200" kern="1200" dirty="0">
                <a:solidFill>
                  <a:schemeClr val="tx1"/>
                </a:solidFill>
                <a:effectLst/>
                <a:latin typeface="+mn-lt"/>
                <a:ea typeface="+mn-ea"/>
                <a:cs typeface="+mn-cs"/>
              </a:rPr>
              <a:t>歳以上の２</a:t>
            </a:r>
            <a:r>
              <a:rPr kumimoji="1" lang="ja-JP" altLang="ja-JP" sz="1200" kern="1200" dirty="0">
                <a:solidFill>
                  <a:schemeClr val="tx1"/>
                </a:solidFill>
                <a:effectLst/>
                <a:latin typeface="+mn-lt"/>
                <a:ea typeface="+mn-ea"/>
                <a:cs typeface="+mn-cs"/>
              </a:rPr>
              <a:t>人暮らしの１カ月の家計収支を示したもの</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これを見ると、</a:t>
            </a:r>
          </a:p>
          <a:p>
            <a:r>
              <a:rPr kumimoji="1" lang="ja-JP" altLang="ja-JP" sz="1200" kern="1200" dirty="0">
                <a:solidFill>
                  <a:schemeClr val="tx1"/>
                </a:solidFill>
                <a:effectLst/>
                <a:latin typeface="+mn-lt"/>
                <a:ea typeface="+mn-ea"/>
                <a:cs typeface="+mn-cs"/>
              </a:rPr>
              <a:t>①収入は約</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万円、支出は約</a:t>
            </a:r>
            <a:r>
              <a:rPr kumimoji="1" lang="en-US" altLang="ja-JP" sz="1200" kern="1200" dirty="0">
                <a:solidFill>
                  <a:schemeClr val="tx1"/>
                </a:solidFill>
                <a:effectLst/>
                <a:latin typeface="+mn-lt"/>
                <a:ea typeface="+mn-ea"/>
                <a:cs typeface="+mn-cs"/>
              </a:rPr>
              <a:t>26</a:t>
            </a:r>
            <a:r>
              <a:rPr kumimoji="1" lang="ja-JP" altLang="ja-JP" sz="1200" kern="1200" dirty="0">
                <a:solidFill>
                  <a:schemeClr val="tx1"/>
                </a:solidFill>
                <a:effectLst/>
                <a:latin typeface="+mn-lt"/>
                <a:ea typeface="+mn-ea"/>
                <a:cs typeface="+mn-cs"/>
              </a:rPr>
              <a:t>万円で差し引き約</a:t>
            </a:r>
            <a:r>
              <a:rPr kumimoji="1" lang="en-US" altLang="ja-JP" sz="1200" kern="1200" dirty="0">
                <a:solidFill>
                  <a:schemeClr val="tx1"/>
                </a:solidFill>
                <a:effectLst/>
                <a:latin typeface="+mn-lt"/>
                <a:ea typeface="+mn-ea"/>
                <a:cs typeface="+mn-cs"/>
              </a:rPr>
              <a:t>5.4</a:t>
            </a:r>
            <a:r>
              <a:rPr kumimoji="1" lang="ja-JP" altLang="ja-JP" sz="1200" kern="1200" dirty="0">
                <a:solidFill>
                  <a:schemeClr val="tx1"/>
                </a:solidFill>
                <a:effectLst/>
                <a:latin typeface="+mn-lt"/>
                <a:ea typeface="+mn-ea"/>
                <a:cs typeface="+mn-cs"/>
              </a:rPr>
              <a:t>万円の不足</a:t>
            </a:r>
          </a:p>
          <a:p>
            <a:r>
              <a:rPr kumimoji="1" lang="ja-JP" altLang="ja-JP" sz="1200" kern="1200" dirty="0">
                <a:solidFill>
                  <a:schemeClr val="tx1"/>
                </a:solidFill>
                <a:effectLst/>
                <a:latin typeface="+mn-lt"/>
                <a:ea typeface="+mn-ea"/>
                <a:cs typeface="+mn-cs"/>
              </a:rPr>
              <a:t>②</a:t>
            </a:r>
            <a:r>
              <a:rPr kumimoji="1" lang="en-US" altLang="ja-JP" sz="1200" kern="1200" dirty="0">
                <a:solidFill>
                  <a:schemeClr val="tx1"/>
                </a:solidFill>
                <a:effectLst/>
                <a:latin typeface="+mn-lt"/>
                <a:ea typeface="+mn-ea"/>
                <a:cs typeface="+mn-cs"/>
              </a:rPr>
              <a:t>5.4</a:t>
            </a:r>
            <a:r>
              <a:rPr kumimoji="1" lang="ja-JP" altLang="ja-JP" sz="1200" kern="1200" dirty="0">
                <a:solidFill>
                  <a:schemeClr val="tx1"/>
                </a:solidFill>
                <a:effectLst/>
                <a:latin typeface="+mn-lt"/>
                <a:ea typeface="+mn-ea"/>
                <a:cs typeface="+mn-cs"/>
              </a:rPr>
              <a:t>万円の不足分は貯蓄から取りくずすことになる</a:t>
            </a:r>
          </a:p>
          <a:p>
            <a:r>
              <a:rPr kumimoji="1" lang="ja-JP" altLang="ja-JP" sz="1200" kern="1200" dirty="0">
                <a:solidFill>
                  <a:schemeClr val="tx1"/>
                </a:solidFill>
                <a:effectLst/>
                <a:latin typeface="+mn-lt"/>
                <a:ea typeface="+mn-ea"/>
                <a:cs typeface="+mn-cs"/>
              </a:rPr>
              <a:t>③しかし、貯蓄額が</a:t>
            </a:r>
            <a:r>
              <a:rPr kumimoji="1" lang="en-US" altLang="ja-JP" sz="1200" kern="1200" dirty="0">
                <a:solidFill>
                  <a:schemeClr val="tx1"/>
                </a:solidFill>
                <a:effectLst/>
                <a:latin typeface="+mn-lt"/>
                <a:ea typeface="+mn-ea"/>
                <a:cs typeface="+mn-cs"/>
              </a:rPr>
              <a:t>300</a:t>
            </a:r>
            <a:r>
              <a:rPr kumimoji="1" lang="ja-JP" altLang="ja-JP" sz="1200" kern="1200" dirty="0">
                <a:solidFill>
                  <a:schemeClr val="tx1"/>
                </a:solidFill>
                <a:effectLst/>
                <a:latin typeface="+mn-lt"/>
                <a:ea typeface="+mn-ea"/>
                <a:cs typeface="+mn-cs"/>
              </a:rPr>
              <a:t>万円だと４年で貯金は底をついてしまう。しかも、「貯蓄なし」世帯は</a:t>
            </a:r>
            <a:r>
              <a:rPr kumimoji="1" lang="en-US" altLang="ja-JP" sz="1200" kern="1200" dirty="0">
                <a:solidFill>
                  <a:schemeClr val="tx1"/>
                </a:solidFill>
                <a:effectLst/>
                <a:latin typeface="+mn-lt"/>
                <a:ea typeface="+mn-ea"/>
                <a:cs typeface="+mn-cs"/>
              </a:rPr>
              <a:t>16</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％も存在する</a:t>
            </a:r>
          </a:p>
          <a:p>
            <a:r>
              <a:rPr kumimoji="1" lang="ja-JP" altLang="ja-JP" sz="1200" kern="1200" dirty="0">
                <a:solidFill>
                  <a:schemeClr val="tx1"/>
                </a:solidFill>
                <a:effectLst/>
                <a:latin typeface="+mn-lt"/>
                <a:ea typeface="+mn-ea"/>
                <a:cs typeface="+mn-cs"/>
              </a:rPr>
              <a:t>ことを示しています。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また、スライドの左下に書いてあるように、</a:t>
            </a:r>
            <a:r>
              <a:rPr kumimoji="1" lang="ja-JP" altLang="ja-JP" sz="1200" kern="1200" dirty="0">
                <a:solidFill>
                  <a:schemeClr val="tx1"/>
                </a:solidFill>
                <a:effectLst/>
                <a:latin typeface="+mn-lt"/>
                <a:ea typeface="+mn-ea"/>
                <a:cs typeface="+mn-cs"/>
              </a:rPr>
              <a:t>高齢者の多くは複数の疾病をかかえ長期に治療しています。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しかも、貯金を取り崩しながら生活していることがわかります。</a:t>
            </a:r>
          </a:p>
          <a:p>
            <a:r>
              <a:rPr kumimoji="1" lang="ja-JP" altLang="ja-JP" sz="1200" kern="1200" dirty="0">
                <a:solidFill>
                  <a:schemeClr val="tx1"/>
                </a:solidFill>
                <a:effectLst/>
                <a:latin typeface="+mn-lt"/>
                <a:ea typeface="+mn-ea"/>
                <a:cs typeface="+mn-cs"/>
              </a:rPr>
              <a:t>このような中で後期高齢者の窓口負担の２割化</a:t>
            </a:r>
            <a:r>
              <a:rPr kumimoji="1" lang="ja-JP" altLang="en-US" sz="1200" kern="1200" dirty="0">
                <a:solidFill>
                  <a:schemeClr val="tx1"/>
                </a:solidFill>
                <a:effectLst/>
                <a:latin typeface="+mn-lt"/>
                <a:ea typeface="+mn-ea"/>
                <a:cs typeface="+mn-cs"/>
              </a:rPr>
              <a:t>を</a:t>
            </a:r>
            <a:r>
              <a:rPr kumimoji="1" lang="ja-JP" altLang="ja-JP" sz="1200" kern="1200" dirty="0">
                <a:solidFill>
                  <a:schemeClr val="tx1"/>
                </a:solidFill>
                <a:effectLst/>
                <a:latin typeface="+mn-lt"/>
                <a:ea typeface="+mn-ea"/>
                <a:cs typeface="+mn-cs"/>
              </a:rPr>
              <a:t>進められたら、高齢者の生活が成り立たなくなってしまいます。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6</a:t>
            </a:fld>
            <a:endParaRPr kumimoji="1" lang="ja-JP" altLang="en-US"/>
          </a:p>
        </p:txBody>
      </p:sp>
    </p:spTree>
    <p:extLst>
      <p:ext uri="{BB962C8B-B14F-4D97-AF65-F5344CB8AC3E}">
        <p14:creationId xmlns:p14="http://schemas.microsoft.com/office/powerpoint/2010/main" val="130017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保団連が行った「</a:t>
            </a:r>
            <a:r>
              <a:rPr kumimoji="1" lang="en-US" altLang="ja-JP" dirty="0"/>
              <a:t>2015</a:t>
            </a:r>
            <a:r>
              <a:rPr kumimoji="1" lang="ja-JP" altLang="en-US" dirty="0"/>
              <a:t>受診実態調査」では、「今検討されている</a:t>
            </a:r>
            <a:r>
              <a:rPr kumimoji="1" lang="en-US" altLang="ja-JP" dirty="0"/>
              <a:t>75</a:t>
            </a:r>
            <a:r>
              <a:rPr kumimoji="1" lang="ja-JP" altLang="en-US" dirty="0"/>
              <a:t>歳以上の患者窓口負担の２割への引き上げについて、患者さんの受診に影響があると思いますか」という質問に対し、</a:t>
            </a:r>
            <a:endParaRPr kumimoji="1" lang="en-US" altLang="ja-JP" dirty="0"/>
          </a:p>
          <a:p>
            <a:r>
              <a:rPr kumimoji="1" lang="en-US" altLang="ja-JP" dirty="0"/>
              <a:t>73</a:t>
            </a:r>
            <a:r>
              <a:rPr kumimoji="1" lang="ja-JP" altLang="en-US" dirty="0"/>
              <a:t>％の医師・歯科医師が「受診抑制につながる」と答えています。</a:t>
            </a:r>
            <a:endParaRPr kumimoji="1" lang="en-US" altLang="ja-JP" dirty="0"/>
          </a:p>
          <a:p>
            <a:r>
              <a:rPr kumimoji="1" lang="ja-JP" altLang="en-US" dirty="0"/>
              <a:t>自由回答でも、「年金も減り、年金生活者に２割負担は無理」「義歯製作が困難になる」「受診抑制による重症化によってかえって医療費増を招く」などの意見が多数寄せられています。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7</a:t>
            </a:fld>
            <a:endParaRPr kumimoji="1" lang="ja-JP" altLang="en-US"/>
          </a:p>
        </p:txBody>
      </p:sp>
    </p:spTree>
    <p:extLst>
      <p:ext uri="{BB962C8B-B14F-4D97-AF65-F5344CB8AC3E}">
        <p14:creationId xmlns:p14="http://schemas.microsoft.com/office/powerpoint/2010/main" val="371033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75</a:t>
            </a:r>
            <a:r>
              <a:rPr kumimoji="1" lang="ja-JP" altLang="en-US" dirty="0"/>
              <a:t>歳以上の窓口負担の原則２割化以外にも、</a:t>
            </a:r>
            <a:endParaRPr kumimoji="1" lang="en-US" altLang="ja-JP" dirty="0"/>
          </a:p>
          <a:p>
            <a:r>
              <a:rPr kumimoji="1" lang="ja-JP" altLang="en-US" dirty="0"/>
              <a:t>政府の各種の審議会でさらに検討していく負担増メニューがあります。</a:t>
            </a:r>
            <a:endParaRPr kumimoji="1" lang="en-US" altLang="ja-JP" dirty="0"/>
          </a:p>
          <a:p>
            <a:r>
              <a:rPr kumimoji="1" lang="ja-JP" altLang="en-US" dirty="0"/>
              <a:t>それが、②③です。</a:t>
            </a:r>
            <a:endParaRPr kumimoji="1" lang="en-US" altLang="ja-JP" dirty="0"/>
          </a:p>
          <a:p>
            <a:r>
              <a:rPr kumimoji="1" lang="ja-JP" altLang="en-US" dirty="0"/>
              <a:t>順番にみていきましょう。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8</a:t>
            </a:fld>
            <a:endParaRPr kumimoji="1" lang="ja-JP" altLang="en-US"/>
          </a:p>
        </p:txBody>
      </p:sp>
    </p:spTree>
    <p:extLst>
      <p:ext uri="{BB962C8B-B14F-4D97-AF65-F5344CB8AC3E}">
        <p14:creationId xmlns:p14="http://schemas.microsoft.com/office/powerpoint/2010/main" val="186552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その一つが、「受診時定額負担」です。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「定率負担（１～３割）にプラスして、</a:t>
            </a:r>
            <a:r>
              <a:rPr kumimoji="1" lang="en-US" altLang="ja-JP" sz="1200" kern="1200" dirty="0">
                <a:solidFill>
                  <a:schemeClr val="tx1"/>
                </a:solidFill>
                <a:effectLst/>
                <a:latin typeface="+mn-lt"/>
                <a:ea typeface="+mn-ea"/>
                <a:cs typeface="+mn-cs"/>
              </a:rPr>
              <a:t>100</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500</a:t>
            </a:r>
            <a:r>
              <a:rPr kumimoji="1" lang="ja-JP" altLang="en-US" sz="1200" kern="1200" dirty="0">
                <a:solidFill>
                  <a:schemeClr val="tx1"/>
                </a:solidFill>
                <a:effectLst/>
                <a:latin typeface="+mn-lt"/>
                <a:ea typeface="+mn-ea"/>
                <a:cs typeface="+mn-cs"/>
              </a:rPr>
              <a:t>円の追加負担」するものです。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現在、医療費</a:t>
            </a:r>
            <a:r>
              <a:rPr kumimoji="1" lang="ja-JP" altLang="en-US" sz="1200" kern="1200" dirty="0">
                <a:solidFill>
                  <a:schemeClr val="tx1"/>
                </a:solidFill>
                <a:effectLst/>
                <a:latin typeface="+mn-lt"/>
                <a:ea typeface="+mn-ea"/>
                <a:cs typeface="+mn-cs"/>
              </a:rPr>
              <a:t>負担</a:t>
            </a:r>
            <a:r>
              <a:rPr kumimoji="1" lang="ja-JP" altLang="ja-JP" sz="1200" kern="1200" dirty="0">
                <a:solidFill>
                  <a:schemeClr val="tx1"/>
                </a:solidFill>
                <a:effectLst/>
                <a:latin typeface="+mn-lt"/>
                <a:ea typeface="+mn-ea"/>
                <a:cs typeface="+mn-cs"/>
              </a:rPr>
              <a:t>は、現役の方は３割。</a:t>
            </a:r>
            <a:r>
              <a:rPr kumimoji="1" lang="en-US" altLang="ja-JP" sz="1200" kern="1200" dirty="0">
                <a:solidFill>
                  <a:schemeClr val="tx1"/>
                </a:solidFill>
                <a:effectLst/>
                <a:latin typeface="+mn-lt"/>
                <a:ea typeface="+mn-ea"/>
                <a:cs typeface="+mn-cs"/>
              </a:rPr>
              <a:t>75</a:t>
            </a:r>
            <a:r>
              <a:rPr kumimoji="1" lang="ja-JP" altLang="en-US" sz="1200" kern="1200" dirty="0">
                <a:solidFill>
                  <a:schemeClr val="tx1"/>
                </a:solidFill>
                <a:effectLst/>
                <a:latin typeface="+mn-lt"/>
                <a:ea typeface="+mn-ea"/>
                <a:cs typeface="+mn-cs"/>
              </a:rPr>
              <a:t>歳以上の</a:t>
            </a:r>
            <a:r>
              <a:rPr kumimoji="1" lang="ja-JP" altLang="ja-JP" sz="1200" kern="1200" dirty="0">
                <a:solidFill>
                  <a:schemeClr val="tx1"/>
                </a:solidFill>
                <a:effectLst/>
                <a:latin typeface="+mn-lt"/>
                <a:ea typeface="+mn-ea"/>
                <a:cs typeface="+mn-cs"/>
              </a:rPr>
              <a:t>方は１割ですね。これに加えて受診のたびに追加で</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円から</a:t>
            </a:r>
            <a:r>
              <a:rPr kumimoji="1" lang="en-US" altLang="ja-JP" sz="1200" kern="1200" dirty="0">
                <a:solidFill>
                  <a:schemeClr val="tx1"/>
                </a:solidFill>
                <a:effectLst/>
                <a:latin typeface="+mn-lt"/>
                <a:ea typeface="+mn-ea"/>
                <a:cs typeface="+mn-cs"/>
              </a:rPr>
              <a:t>500</a:t>
            </a:r>
            <a:r>
              <a:rPr kumimoji="1" lang="ja-JP" altLang="ja-JP" sz="1200" kern="1200" dirty="0">
                <a:solidFill>
                  <a:schemeClr val="tx1"/>
                </a:solidFill>
                <a:effectLst/>
                <a:latin typeface="+mn-lt"/>
                <a:ea typeface="+mn-ea"/>
                <a:cs typeface="+mn-cs"/>
              </a:rPr>
              <a:t>円を</a:t>
            </a:r>
            <a:r>
              <a:rPr kumimoji="1" lang="ja-JP" altLang="en-US" sz="1200" kern="1200" dirty="0">
                <a:solidFill>
                  <a:schemeClr val="tx1"/>
                </a:solidFill>
                <a:effectLst/>
                <a:latin typeface="+mn-lt"/>
                <a:ea typeface="+mn-ea"/>
                <a:cs typeface="+mn-cs"/>
              </a:rPr>
              <a:t>負担（定額負担）しなければならなくなります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イメージとしては、</a:t>
            </a:r>
            <a:r>
              <a:rPr kumimoji="1" lang="ja-JP" altLang="en-US" sz="1200" kern="1200" dirty="0">
                <a:solidFill>
                  <a:schemeClr val="tx1"/>
                </a:solidFill>
                <a:effectLst/>
                <a:latin typeface="+mn-lt"/>
                <a:ea typeface="+mn-ea"/>
                <a:cs typeface="+mn-cs"/>
              </a:rPr>
              <a:t>真ん中のより右の</a:t>
            </a:r>
            <a:r>
              <a:rPr kumimoji="1" lang="ja-JP" altLang="ja-JP" sz="1200" kern="1200" dirty="0">
                <a:solidFill>
                  <a:schemeClr val="tx1"/>
                </a:solidFill>
                <a:effectLst/>
                <a:latin typeface="+mn-lt"/>
                <a:ea typeface="+mn-ea"/>
                <a:cs typeface="+mn-cs"/>
              </a:rPr>
              <a:t>イラスト</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受診するたびに負担することになるために</a:t>
            </a:r>
            <a:r>
              <a:rPr kumimoji="1" lang="ja-JP" altLang="en-US" sz="1200" b="0" i="0" u="none" strike="noStrike" kern="1200" baseline="0" dirty="0">
                <a:solidFill>
                  <a:schemeClr val="tx1"/>
                </a:solidFill>
                <a:latin typeface="+mn-lt"/>
                <a:ea typeface="+mn-ea"/>
                <a:cs typeface="+mn-cs"/>
              </a:rPr>
              <a:t>、「多くの疾病を抱えている高齢者など、受診回数の多い患者さんに大きな負担を強いる」ことになります。</a:t>
            </a:r>
            <a:endParaRPr kumimoji="1" lang="en-US" altLang="ja-JP" sz="1200" b="0" i="0" u="none" strike="noStrike" kern="1200" baseline="0" dirty="0">
              <a:solidFill>
                <a:schemeClr val="tx1"/>
              </a:solidFill>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6AF2638-026B-401F-AA6B-517D58D51F2B}" type="slidenum">
              <a:rPr kumimoji="1" lang="ja-JP" altLang="en-US" smtClean="0"/>
              <a:t>9</a:t>
            </a:fld>
            <a:endParaRPr kumimoji="1" lang="ja-JP" altLang="en-US"/>
          </a:p>
        </p:txBody>
      </p:sp>
    </p:spTree>
    <p:extLst>
      <p:ext uri="{BB962C8B-B14F-4D97-AF65-F5344CB8AC3E}">
        <p14:creationId xmlns:p14="http://schemas.microsoft.com/office/powerpoint/2010/main" val="350674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222798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381489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46763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266385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120633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289025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138992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135126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38040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93555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5DB07F-4927-4F5C-A0A1-AEAED9E3DFEA}" type="datetimeFigureOut">
              <a:rPr kumimoji="1" lang="ja-JP" altLang="en-US" smtClean="0"/>
              <a:t>2017/10/28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118322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DB07F-4927-4F5C-A0A1-AEAED9E3DFEA}" type="datetimeFigureOut">
              <a:rPr kumimoji="1" lang="ja-JP" altLang="en-US" smtClean="0"/>
              <a:t>2017/10/28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5CE18-0958-4033-B3A8-2162DBE44EA6}" type="slidenum">
              <a:rPr kumimoji="1" lang="ja-JP" altLang="en-US" smtClean="0"/>
              <a:t>‹#›</a:t>
            </a:fld>
            <a:endParaRPr kumimoji="1" lang="ja-JP" altLang="en-US"/>
          </a:p>
        </p:txBody>
      </p:sp>
    </p:spTree>
    <p:extLst>
      <p:ext uri="{BB962C8B-B14F-4D97-AF65-F5344CB8AC3E}">
        <p14:creationId xmlns:p14="http://schemas.microsoft.com/office/powerpoint/2010/main" val="369855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4"/>
          <p:cNvSpPr>
            <a:spLocks noChangeArrowheads="1"/>
          </p:cNvSpPr>
          <p:nvPr/>
        </p:nvSpPr>
        <p:spPr bwMode="auto">
          <a:xfrm>
            <a:off x="755870" y="440479"/>
            <a:ext cx="9168059" cy="72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 typeface="Arial" charset="0"/>
              <a:buNone/>
            </a:pPr>
            <a:r>
              <a:rPr lang="en-US" altLang="ja-JP" sz="2000" dirty="0">
                <a:solidFill>
                  <a:prstClr val="white">
                    <a:lumMod val="65000"/>
                  </a:prstClr>
                </a:solidFill>
                <a:latin typeface="AR P丸ゴシック体E" pitchFamily="50" charset="-128"/>
                <a:ea typeface="AR P丸ゴシック体E" pitchFamily="50" charset="-128"/>
              </a:rPr>
              <a:t>●</a:t>
            </a:r>
            <a:r>
              <a:rPr lang="en-US" altLang="ja-JP" sz="2000" dirty="0">
                <a:solidFill>
                  <a:prstClr val="white">
                    <a:lumMod val="75000"/>
                  </a:prstClr>
                </a:solidFill>
                <a:latin typeface="AR P丸ゴシック体E" pitchFamily="50" charset="-128"/>
                <a:ea typeface="AR P丸ゴシック体E" pitchFamily="50" charset="-128"/>
              </a:rPr>
              <a:t>●</a:t>
            </a:r>
            <a:r>
              <a:rPr lang="en-US" altLang="ja-JP" sz="2000" dirty="0">
                <a:solidFill>
                  <a:srgbClr val="7F7F7F"/>
                </a:solidFill>
                <a:latin typeface="AR P丸ゴシック体E" pitchFamily="50" charset="-128"/>
                <a:ea typeface="AR P丸ゴシック体E" pitchFamily="50" charset="-128"/>
              </a:rPr>
              <a:t> </a:t>
            </a:r>
            <a:r>
              <a:rPr lang="ja-JP" altLang="en-US" sz="2000" dirty="0">
                <a:solidFill>
                  <a:prstClr val="white">
                    <a:lumMod val="65000"/>
                  </a:prstClr>
                </a:solidFill>
                <a:latin typeface="AR P丸ゴシック体E" pitchFamily="50" charset="-128"/>
                <a:ea typeface="AR P丸ゴシック体E" pitchFamily="50" charset="-128"/>
              </a:rPr>
              <a:t>２０１７年●月●日</a:t>
            </a:r>
            <a:endParaRPr lang="en-US" altLang="ja-JP" sz="2000" dirty="0">
              <a:solidFill>
                <a:prstClr val="white">
                  <a:lumMod val="65000"/>
                </a:prstClr>
              </a:solidFill>
              <a:latin typeface="AR P丸ゴシック体E" pitchFamily="50" charset="-128"/>
              <a:ea typeface="AR P丸ゴシック体E" pitchFamily="50" charset="-128"/>
            </a:endParaRPr>
          </a:p>
          <a:p>
            <a:pPr eaLnBrk="1" hangingPunct="1">
              <a:spcBef>
                <a:spcPct val="0"/>
              </a:spcBef>
              <a:buFont typeface="Arial" charset="0"/>
              <a:buNone/>
            </a:pPr>
            <a:r>
              <a:rPr lang="en-US" altLang="ja-JP" sz="2000" dirty="0">
                <a:solidFill>
                  <a:prstClr val="white">
                    <a:lumMod val="65000"/>
                  </a:prstClr>
                </a:solidFill>
                <a:latin typeface="AR P丸ゴシック体E" pitchFamily="50" charset="-128"/>
                <a:ea typeface="AR P丸ゴシック体E" pitchFamily="50" charset="-128"/>
              </a:rPr>
              <a:t>●</a:t>
            </a:r>
            <a:r>
              <a:rPr lang="en-US" altLang="ja-JP" sz="2000" dirty="0">
                <a:solidFill>
                  <a:prstClr val="white">
                    <a:lumMod val="75000"/>
                  </a:prstClr>
                </a:solidFill>
                <a:latin typeface="AR P丸ゴシック体E" pitchFamily="50" charset="-128"/>
                <a:ea typeface="AR P丸ゴシック体E" pitchFamily="50" charset="-128"/>
              </a:rPr>
              <a:t>●</a:t>
            </a:r>
            <a:r>
              <a:rPr lang="ja-JP" altLang="en-US" sz="2000" dirty="0">
                <a:solidFill>
                  <a:prstClr val="white">
                    <a:lumMod val="85000"/>
                  </a:prstClr>
                </a:solidFill>
                <a:latin typeface="AR P丸ゴシック体E" pitchFamily="50" charset="-128"/>
                <a:ea typeface="AR P丸ゴシック体E" pitchFamily="50" charset="-128"/>
              </a:rPr>
              <a:t>●</a:t>
            </a:r>
            <a:r>
              <a:rPr lang="ja-JP" altLang="en-US" sz="2000" dirty="0">
                <a:solidFill>
                  <a:prstClr val="white">
                    <a:lumMod val="65000"/>
                  </a:prstClr>
                </a:solidFill>
                <a:latin typeface="AR P丸ゴシック体E" pitchFamily="50" charset="-128"/>
                <a:ea typeface="AR P丸ゴシック体E" pitchFamily="50" charset="-128"/>
              </a:rPr>
              <a:t>　●●●●学習会　　　　　　　　　　　　　　　</a:t>
            </a:r>
            <a:endParaRPr lang="en-US" altLang="ja-JP" sz="2000" dirty="0">
              <a:solidFill>
                <a:prstClr val="white">
                  <a:lumMod val="65000"/>
                </a:prstClr>
              </a:solidFill>
              <a:latin typeface="AR P丸ゴシック体E" pitchFamily="50" charset="-128"/>
              <a:ea typeface="AR P丸ゴシック体E" pitchFamily="50" charset="-128"/>
            </a:endParaRPr>
          </a:p>
        </p:txBody>
      </p:sp>
      <p:sp>
        <p:nvSpPr>
          <p:cNvPr id="8" name="正方形/長方形 8"/>
          <p:cNvSpPr>
            <a:spLocks noChangeArrowheads="1"/>
          </p:cNvSpPr>
          <p:nvPr/>
        </p:nvSpPr>
        <p:spPr bwMode="auto">
          <a:xfrm>
            <a:off x="4165195" y="723741"/>
            <a:ext cx="77779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4400" i="1" dirty="0">
                <a:solidFill>
                  <a:srgbClr val="376092"/>
                </a:solidFill>
                <a:latin typeface="+mj-ea"/>
                <a:ea typeface="+mj-ea"/>
              </a:rPr>
              <a:t>みんなで解こう！</a:t>
            </a:r>
            <a:endParaRPr lang="en-US" altLang="ja-JP" sz="4400" i="1" dirty="0">
              <a:solidFill>
                <a:srgbClr val="376092"/>
              </a:solidFill>
              <a:latin typeface="+mj-ea"/>
              <a:ea typeface="+mj-ea"/>
            </a:endParaRPr>
          </a:p>
          <a:p>
            <a:r>
              <a:rPr lang="ja-JP" altLang="en-US" sz="4400" i="1" dirty="0">
                <a:solidFill>
                  <a:srgbClr val="376092"/>
                </a:solidFill>
                <a:latin typeface="+mj-ea"/>
                <a:ea typeface="+mj-ea"/>
              </a:rPr>
              <a:t>「クイズで考える私たちの医療」</a:t>
            </a:r>
            <a:endParaRPr lang="en-US" altLang="ja-JP" sz="2800" i="1" dirty="0">
              <a:solidFill>
                <a:srgbClr val="376092"/>
              </a:solidFill>
              <a:latin typeface="+mj-ea"/>
              <a:ea typeface="+mj-ea"/>
            </a:endParaRPr>
          </a:p>
        </p:txBody>
      </p:sp>
      <p:sp>
        <p:nvSpPr>
          <p:cNvPr id="9" name="正方形/長方形 8"/>
          <p:cNvSpPr/>
          <p:nvPr/>
        </p:nvSpPr>
        <p:spPr>
          <a:xfrm>
            <a:off x="8854047" y="5184269"/>
            <a:ext cx="2218764" cy="406428"/>
          </a:xfrm>
          <a:prstGeom prst="rect">
            <a:avLst/>
          </a:prstGeom>
        </p:spPr>
        <p:txBody>
          <a:bodyPr wrap="square">
            <a:spAutoFit/>
          </a:bodyPr>
          <a:lstStyle/>
          <a:p>
            <a:pPr algn="r"/>
            <a:r>
              <a:rPr lang="ja-JP" altLang="en-US" sz="2000" dirty="0">
                <a:latin typeface="AR P丸ゴシック体E" pitchFamily="50" charset="-128"/>
                <a:ea typeface="AR P丸ゴシック体E" pitchFamily="50" charset="-128"/>
              </a:rPr>
              <a:t>●●県</a:t>
            </a:r>
            <a:r>
              <a:rPr lang="ja-JP" altLang="en-US" sz="2000" dirty="0">
                <a:solidFill>
                  <a:srgbClr val="000000"/>
                </a:solidFill>
                <a:latin typeface="Arial" charset="0"/>
              </a:rPr>
              <a:t>保険医協会</a:t>
            </a:r>
            <a:endParaRPr lang="en-US" altLang="ja-JP" sz="2000" dirty="0">
              <a:solidFill>
                <a:srgbClr val="000000"/>
              </a:solidFill>
              <a:latin typeface="Arial" charset="0"/>
            </a:endParaRPr>
          </a:p>
        </p:txBody>
      </p:sp>
      <p:sp>
        <p:nvSpPr>
          <p:cNvPr id="4" name="スライド番号プレースホルダー 3"/>
          <p:cNvSpPr>
            <a:spLocks noGrp="1"/>
          </p:cNvSpPr>
          <p:nvPr>
            <p:ph type="sldNum" sz="quarter" idx="12"/>
          </p:nvPr>
        </p:nvSpPr>
        <p:spPr>
          <a:xfrm>
            <a:off x="11381165" y="6396880"/>
            <a:ext cx="561975" cy="339725"/>
          </a:xfrm>
        </p:spPr>
        <p:txBody>
          <a:bodyPr/>
          <a:lstStyle/>
          <a:p>
            <a:fld id="{32D0653C-C98C-4104-AACC-704AB1F870EB}" type="slidenum">
              <a:rPr kumimoji="1" lang="ja-JP" altLang="en-US" sz="3200" smtClean="0">
                <a:solidFill>
                  <a:schemeClr val="tx1"/>
                </a:solidFill>
              </a:rPr>
              <a:t>1</a:t>
            </a:fld>
            <a:endParaRPr kumimoji="1" lang="ja-JP" altLang="en-US" sz="3200" dirty="0">
              <a:solidFill>
                <a:schemeClr val="tx1"/>
              </a:solidFill>
            </a:endParaRPr>
          </a:p>
        </p:txBody>
      </p:sp>
      <p:sp>
        <p:nvSpPr>
          <p:cNvPr id="11" name="正方形/長方形 10"/>
          <p:cNvSpPr/>
          <p:nvPr/>
        </p:nvSpPr>
        <p:spPr>
          <a:xfrm>
            <a:off x="9777411" y="5536977"/>
            <a:ext cx="1295400" cy="400110"/>
          </a:xfrm>
          <a:prstGeom prst="rect">
            <a:avLst/>
          </a:prstGeom>
        </p:spPr>
        <p:txBody>
          <a:bodyPr wrap="square">
            <a:spAutoFit/>
          </a:bodyPr>
          <a:lstStyle/>
          <a:p>
            <a:pPr algn="r"/>
            <a:r>
              <a:rPr lang="ja-JP" altLang="en-US" sz="2000" dirty="0">
                <a:latin typeface="AR P丸ゴシック体E" pitchFamily="50" charset="-128"/>
                <a:ea typeface="AR P丸ゴシック体E" pitchFamily="50" charset="-128"/>
              </a:rPr>
              <a:t>●●●●</a:t>
            </a:r>
            <a:endParaRPr lang="en-US" altLang="ja-JP" sz="2000" dirty="0">
              <a:solidFill>
                <a:srgbClr val="000000"/>
              </a:solidFill>
              <a:latin typeface="Arial" charset="0"/>
            </a:endParaRPr>
          </a:p>
        </p:txBody>
      </p:sp>
      <p:sp>
        <p:nvSpPr>
          <p:cNvPr id="12" name="正方形/長方形 11"/>
          <p:cNvSpPr/>
          <p:nvPr/>
        </p:nvSpPr>
        <p:spPr>
          <a:xfrm>
            <a:off x="4059936" y="2440059"/>
            <a:ext cx="7883204" cy="2677656"/>
          </a:xfrm>
          <a:prstGeom prst="rect">
            <a:avLst/>
          </a:prstGeom>
        </p:spPr>
        <p:txBody>
          <a:bodyPr wrap="square">
            <a:spAutoFit/>
          </a:bodyPr>
          <a:lstStyle/>
          <a:p>
            <a:r>
              <a:rPr lang="ja-JP" altLang="en-US" sz="2800" dirty="0">
                <a:latin typeface="Verdana" pitchFamily="34" charset="0"/>
              </a:rPr>
              <a:t>０</a:t>
            </a:r>
            <a:r>
              <a:rPr lang="en-US" altLang="ja-JP" sz="2800" dirty="0">
                <a:latin typeface="Verdana" pitchFamily="34" charset="0"/>
              </a:rPr>
              <a:t>.</a:t>
            </a:r>
            <a:r>
              <a:rPr lang="ja-JP" altLang="en-US" sz="2800" dirty="0">
                <a:latin typeface="Verdana" pitchFamily="34" charset="0"/>
              </a:rPr>
              <a:t>　イントロダクション</a:t>
            </a:r>
            <a:endParaRPr lang="en-US" altLang="ja-JP" sz="2800" dirty="0">
              <a:latin typeface="Verdana" pitchFamily="34" charset="0"/>
            </a:endParaRPr>
          </a:p>
          <a:p>
            <a:r>
              <a:rPr lang="ja-JP" altLang="en-US" sz="2800" dirty="0">
                <a:latin typeface="Verdana" pitchFamily="34" charset="0"/>
              </a:rPr>
              <a:t>１</a:t>
            </a:r>
            <a:r>
              <a:rPr lang="en-US" altLang="ja-JP" sz="2800" dirty="0">
                <a:latin typeface="Verdana" pitchFamily="34" charset="0"/>
              </a:rPr>
              <a:t>.</a:t>
            </a:r>
            <a:r>
              <a:rPr lang="ja-JP" altLang="en-US" sz="2800" dirty="0">
                <a:latin typeface="Verdana" pitchFamily="34" charset="0"/>
              </a:rPr>
              <a:t>　</a:t>
            </a:r>
            <a:r>
              <a:rPr lang="en-US" altLang="ja-JP" sz="2800" dirty="0">
                <a:latin typeface="Verdana" pitchFamily="34" charset="0"/>
              </a:rPr>
              <a:t>Q</a:t>
            </a:r>
            <a:r>
              <a:rPr lang="ja-JP" altLang="en-US" sz="2800" dirty="0">
                <a:latin typeface="Verdana" pitchFamily="34" charset="0"/>
              </a:rPr>
              <a:t>１を解いてみよう（患者負担増）</a:t>
            </a:r>
            <a:endParaRPr lang="ja-JP" altLang="en-US" sz="2800" dirty="0"/>
          </a:p>
          <a:p>
            <a:r>
              <a:rPr lang="ja-JP" altLang="en-US" sz="2800" dirty="0">
                <a:latin typeface="Verdana" pitchFamily="34" charset="0"/>
              </a:rPr>
              <a:t>２</a:t>
            </a:r>
            <a:r>
              <a:rPr lang="en-US" altLang="ja-JP" sz="2800" dirty="0">
                <a:latin typeface="Verdana" pitchFamily="34" charset="0"/>
              </a:rPr>
              <a:t>.</a:t>
            </a:r>
            <a:r>
              <a:rPr lang="ja-JP" altLang="en-US" sz="2800" dirty="0">
                <a:latin typeface="Verdana" pitchFamily="34" charset="0"/>
              </a:rPr>
              <a:t>　</a:t>
            </a:r>
            <a:r>
              <a:rPr lang="en-US" altLang="ja-JP" sz="2800" dirty="0">
                <a:latin typeface="Verdana" pitchFamily="34" charset="0"/>
              </a:rPr>
              <a:t>Q</a:t>
            </a:r>
            <a:r>
              <a:rPr lang="ja-JP" altLang="en-US" sz="2800" dirty="0">
                <a:latin typeface="Verdana" pitchFamily="34" charset="0"/>
              </a:rPr>
              <a:t>２を解いてみよう（子ども医療）</a:t>
            </a:r>
            <a:endParaRPr lang="ja-JP" altLang="en-US" sz="2800" dirty="0"/>
          </a:p>
          <a:p>
            <a:r>
              <a:rPr lang="ja-JP" altLang="en-US" sz="2800" dirty="0">
                <a:latin typeface="Verdana" pitchFamily="34" charset="0"/>
              </a:rPr>
              <a:t>３</a:t>
            </a:r>
            <a:r>
              <a:rPr lang="en-US" altLang="ja-JP" sz="2800" dirty="0">
                <a:latin typeface="Verdana" pitchFamily="34" charset="0"/>
              </a:rPr>
              <a:t>.</a:t>
            </a:r>
            <a:r>
              <a:rPr lang="ja-JP" altLang="en-US" sz="2800" dirty="0">
                <a:latin typeface="Verdana" pitchFamily="34" charset="0"/>
              </a:rPr>
              <a:t>　</a:t>
            </a:r>
            <a:r>
              <a:rPr lang="en-US" altLang="ja-JP" sz="2800" dirty="0">
                <a:latin typeface="Verdana" pitchFamily="34" charset="0"/>
              </a:rPr>
              <a:t>Q</a:t>
            </a:r>
            <a:r>
              <a:rPr lang="ja-JP" altLang="en-US" sz="2800" dirty="0">
                <a:latin typeface="Verdana" pitchFamily="34" charset="0"/>
              </a:rPr>
              <a:t>３を解いてみよう（歯科医療）</a:t>
            </a:r>
            <a:endParaRPr lang="ja-JP" altLang="en-US" sz="2800" dirty="0"/>
          </a:p>
          <a:p>
            <a:r>
              <a:rPr lang="ja-JP" altLang="en-US" sz="2800" dirty="0">
                <a:latin typeface="Verdana" pitchFamily="34" charset="0"/>
              </a:rPr>
              <a:t>４</a:t>
            </a:r>
            <a:r>
              <a:rPr lang="en-US" altLang="ja-JP" sz="2800" dirty="0">
                <a:latin typeface="Verdana" pitchFamily="34" charset="0"/>
              </a:rPr>
              <a:t>.</a:t>
            </a:r>
            <a:r>
              <a:rPr lang="ja-JP" altLang="en-US" sz="2800" dirty="0">
                <a:latin typeface="Verdana" pitchFamily="34" charset="0"/>
              </a:rPr>
              <a:t>　私たちが伝えたいこと、お願いしたいこと</a:t>
            </a:r>
            <a:endParaRPr lang="ja-JP" altLang="en-US" sz="2800" dirty="0"/>
          </a:p>
          <a:p>
            <a:r>
              <a:rPr lang="ja-JP" altLang="en-US" sz="2800" dirty="0">
                <a:latin typeface="Verdana" pitchFamily="34" charset="0"/>
              </a:rPr>
              <a:t>（補足）　社会保障の財源は？</a:t>
            </a:r>
            <a:endParaRPr lang="ja-JP" altLang="en-US" sz="2800" dirty="0"/>
          </a:p>
        </p:txBody>
      </p:sp>
      <p:pic>
        <p:nvPicPr>
          <p:cNvPr id="15" name="図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56" y="2307082"/>
            <a:ext cx="3630611" cy="3639397"/>
          </a:xfrm>
          <a:prstGeom prst="rect">
            <a:avLst/>
          </a:prstGeom>
          <a:noFill/>
          <a:ln>
            <a:noFill/>
          </a:ln>
        </p:spPr>
      </p:pic>
    </p:spTree>
    <p:extLst>
      <p:ext uri="{BB962C8B-B14F-4D97-AF65-F5344CB8AC3E}">
        <p14:creationId xmlns:p14="http://schemas.microsoft.com/office/powerpoint/2010/main" val="116348449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37807" y="766215"/>
            <a:ext cx="4624338" cy="417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latin typeface="HGP創英角ｺﾞｼｯｸUB" panose="020B0900000000000000" pitchFamily="50" charset="-128"/>
                <a:ea typeface="HGP創英角ｺﾞｼｯｸUB" panose="020B0900000000000000" pitchFamily="50" charset="-128"/>
              </a:rPr>
              <a:t>薬によっては、自己負担引き上げ</a:t>
            </a:r>
          </a:p>
        </p:txBody>
      </p:sp>
      <p:sp>
        <p:nvSpPr>
          <p:cNvPr id="7"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sp>
        <p:nvSpPr>
          <p:cNvPr id="8" name="スライド番号プレースホルダー 1"/>
          <p:cNvSpPr>
            <a:spLocks noGrp="1"/>
          </p:cNvSpPr>
          <p:nvPr>
            <p:ph type="sldNum" sz="quarter" idx="12"/>
          </p:nvPr>
        </p:nvSpPr>
        <p:spPr>
          <a:xfrm>
            <a:off x="9392881" y="6346797"/>
            <a:ext cx="2743200" cy="365125"/>
          </a:xfrm>
        </p:spPr>
        <p:txBody>
          <a:bodyPr/>
          <a:lstStyle/>
          <a:p>
            <a:r>
              <a:rPr kumimoji="1" lang="en-US" altLang="ja-JP" sz="3200" dirty="0">
                <a:solidFill>
                  <a:schemeClr val="tx1"/>
                </a:solidFill>
              </a:rPr>
              <a:t>10</a:t>
            </a:r>
            <a:endParaRPr kumimoji="1" lang="ja-JP" altLang="en-US" sz="3200" dirty="0">
              <a:solidFill>
                <a:schemeClr val="tx1"/>
              </a:solidFill>
            </a:endParaRPr>
          </a:p>
        </p:txBody>
      </p:sp>
      <p:pic>
        <p:nvPicPr>
          <p:cNvPr id="2" name="図 1"/>
          <p:cNvPicPr>
            <a:picLocks noChangeAspect="1"/>
          </p:cNvPicPr>
          <p:nvPr/>
        </p:nvPicPr>
        <p:blipFill>
          <a:blip r:embed="rId3"/>
          <a:stretch>
            <a:fillRect/>
          </a:stretch>
        </p:blipFill>
        <p:spPr>
          <a:xfrm>
            <a:off x="337807" y="1312046"/>
            <a:ext cx="10785230" cy="4149969"/>
          </a:xfrm>
          <a:prstGeom prst="rect">
            <a:avLst/>
          </a:prstGeom>
        </p:spPr>
      </p:pic>
    </p:spTree>
    <p:extLst>
      <p:ext uri="{BB962C8B-B14F-4D97-AF65-F5344CB8AC3E}">
        <p14:creationId xmlns:p14="http://schemas.microsoft.com/office/powerpoint/2010/main" val="285649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15933" y="6356349"/>
            <a:ext cx="2743200" cy="365125"/>
          </a:xfrm>
        </p:spPr>
        <p:txBody>
          <a:bodyPr/>
          <a:lstStyle/>
          <a:p>
            <a:fld id="{32D0653C-C98C-4104-AACC-704AB1F870EB}" type="slidenum">
              <a:rPr kumimoji="1" lang="ja-JP" altLang="en-US" sz="3200" smtClean="0">
                <a:solidFill>
                  <a:schemeClr val="tx1"/>
                </a:solidFill>
              </a:rPr>
              <a:t>11</a:t>
            </a:fld>
            <a:endParaRPr kumimoji="1" lang="ja-JP" altLang="en-US" sz="3200" dirty="0">
              <a:solidFill>
                <a:schemeClr val="tx1"/>
              </a:solidFill>
            </a:endParaRPr>
          </a:p>
        </p:txBody>
      </p:sp>
      <p:sp>
        <p:nvSpPr>
          <p:cNvPr id="8" name="テキスト ボックス 7"/>
          <p:cNvSpPr txBox="1"/>
          <p:nvPr/>
        </p:nvSpPr>
        <p:spPr>
          <a:xfrm>
            <a:off x="9982200" y="5464892"/>
            <a:ext cx="2067505" cy="462837"/>
          </a:xfrm>
          <a:prstGeom prst="rect">
            <a:avLst/>
          </a:prstGeom>
          <a:noFill/>
        </p:spPr>
        <p:txBody>
          <a:bodyPr wrap="square" rtlCol="0">
            <a:spAutoFit/>
          </a:bodyPr>
          <a:lstStyle/>
          <a:p>
            <a:pPr marL="0" lvl="1" algn="just"/>
            <a:r>
              <a:rPr lang="ja-JP" altLang="en-US" sz="2400" dirty="0"/>
              <a:t>ヒントはここに</a:t>
            </a:r>
            <a:endParaRPr lang="en-US" altLang="ja-JP" dirty="0"/>
          </a:p>
        </p:txBody>
      </p:sp>
      <p:sp>
        <p:nvSpPr>
          <p:cNvPr id="14" name="テキスト ボックス 13"/>
          <p:cNvSpPr txBox="1"/>
          <p:nvPr/>
        </p:nvSpPr>
        <p:spPr>
          <a:xfrm>
            <a:off x="577114" y="4366759"/>
            <a:ext cx="2360113" cy="461665"/>
          </a:xfrm>
          <a:prstGeom prst="rect">
            <a:avLst/>
          </a:prstGeom>
          <a:noFill/>
        </p:spPr>
        <p:txBody>
          <a:bodyPr wrap="square" rtlCol="0">
            <a:spAutoFit/>
          </a:bodyPr>
          <a:lstStyle/>
          <a:p>
            <a:pPr marL="0" lvl="1" algn="just"/>
            <a:r>
              <a:rPr lang="ja-JP" altLang="en-US" sz="2400" dirty="0"/>
              <a:t>ここにも注目！</a:t>
            </a:r>
            <a:endParaRPr lang="en-US" altLang="ja-JP" dirty="0"/>
          </a:p>
        </p:txBody>
      </p:sp>
      <p:pic>
        <p:nvPicPr>
          <p:cNvPr id="4" name="図 3"/>
          <p:cNvPicPr>
            <a:picLocks noChangeAspect="1"/>
          </p:cNvPicPr>
          <p:nvPr/>
        </p:nvPicPr>
        <p:blipFill>
          <a:blip r:embed="rId3"/>
          <a:stretch>
            <a:fillRect/>
          </a:stretch>
        </p:blipFill>
        <p:spPr>
          <a:xfrm>
            <a:off x="2937230" y="951603"/>
            <a:ext cx="6223756" cy="5587309"/>
          </a:xfrm>
          <a:prstGeom prst="rect">
            <a:avLst/>
          </a:prstGeom>
        </p:spPr>
      </p:pic>
      <p:cxnSp>
        <p:nvCxnSpPr>
          <p:cNvPr id="15" name="直線矢印コネクタ 14"/>
          <p:cNvCxnSpPr/>
          <p:nvPr/>
        </p:nvCxnSpPr>
        <p:spPr>
          <a:xfrm flipH="1">
            <a:off x="8610600" y="5696311"/>
            <a:ext cx="1210666" cy="12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２．</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２を解いてみよう（子ども医療）</a:t>
            </a:r>
            <a:endParaRPr lang="ja-JP" altLang="en-US" sz="2000" dirty="0"/>
          </a:p>
        </p:txBody>
      </p:sp>
      <p:sp>
        <p:nvSpPr>
          <p:cNvPr id="17" name="右中かっこ 16"/>
          <p:cNvSpPr/>
          <p:nvPr/>
        </p:nvSpPr>
        <p:spPr>
          <a:xfrm rot="10800000">
            <a:off x="2937228" y="3267456"/>
            <a:ext cx="660282" cy="2660272"/>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51665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443" y="1164104"/>
            <a:ext cx="11130381" cy="1938992"/>
          </a:xfrm>
          <a:prstGeom prst="rect">
            <a:avLst/>
          </a:prstGeom>
          <a:noFill/>
          <a:ln>
            <a:solidFill>
              <a:schemeClr val="tx1"/>
            </a:solidFill>
          </a:ln>
        </p:spPr>
        <p:txBody>
          <a:bodyPr wrap="square" rtlCol="0">
            <a:spAutoFit/>
          </a:bodyPr>
          <a:lstStyle/>
          <a:p>
            <a:pPr marL="1438275" lvl="1" indent="-1438275"/>
            <a:r>
              <a:rPr lang="ja-JP" altLang="en-US" sz="2400" u="sng" dirty="0"/>
              <a:t>通院の場合（自治体数）</a:t>
            </a:r>
            <a:endParaRPr lang="en-US" altLang="ja-JP" sz="2400" u="sng" dirty="0"/>
          </a:p>
          <a:p>
            <a:pPr marL="1438275" lvl="1" indent="-1438275"/>
            <a:r>
              <a:rPr lang="ja-JP" altLang="en-US" sz="2400" dirty="0"/>
              <a:t>　　　　　　　　　　　　　　　　　　　　２００６年　　　　　　　　２０１６年</a:t>
            </a:r>
            <a:endParaRPr lang="en-US" altLang="ja-JP" sz="2400" dirty="0"/>
          </a:p>
          <a:p>
            <a:pPr marL="1438275" lvl="1" indent="-1438275"/>
            <a:r>
              <a:rPr lang="ja-JP" altLang="en-US" sz="2400" dirty="0"/>
              <a:t>　０歳～高校卒業相当まで　　　　　　１　　　　　→　　　　　　３７８　</a:t>
            </a:r>
            <a:endParaRPr lang="en-US" altLang="ja-JP" sz="2400" dirty="0"/>
          </a:p>
          <a:p>
            <a:pPr marL="1438275" lvl="1" indent="-1438275"/>
            <a:r>
              <a:rPr lang="ja-JP" altLang="en-US" sz="2400" dirty="0"/>
              <a:t>　０歳～中学校卒業まで　　　　　　　７８　　 　　→　　　　　１００５</a:t>
            </a:r>
            <a:endParaRPr lang="en-US" altLang="ja-JP" sz="2400" dirty="0"/>
          </a:p>
          <a:p>
            <a:pPr marL="1438275" lvl="1" indent="-1438275"/>
            <a:endParaRPr lang="en-US" altLang="ja-JP" sz="2400" u="sng" dirty="0"/>
          </a:p>
        </p:txBody>
      </p:sp>
      <p:sp>
        <p:nvSpPr>
          <p:cNvPr id="2" name="スライド番号プレースホルダー 1"/>
          <p:cNvSpPr>
            <a:spLocks noGrp="1"/>
          </p:cNvSpPr>
          <p:nvPr>
            <p:ph type="sldNum" sz="quarter" idx="12"/>
          </p:nvPr>
        </p:nvSpPr>
        <p:spPr>
          <a:xfrm>
            <a:off x="9324975" y="6318063"/>
            <a:ext cx="2705100" cy="365125"/>
          </a:xfrm>
        </p:spPr>
        <p:txBody>
          <a:bodyPr/>
          <a:lstStyle/>
          <a:p>
            <a:fld id="{32D0653C-C98C-4104-AACC-704AB1F870EB}" type="slidenum">
              <a:rPr kumimoji="1" lang="ja-JP" altLang="en-US" sz="3200" smtClean="0">
                <a:solidFill>
                  <a:schemeClr val="tx1"/>
                </a:solidFill>
              </a:rPr>
              <a:t>12</a:t>
            </a:fld>
            <a:endParaRPr kumimoji="1" lang="ja-JP" altLang="en-US" sz="3200" dirty="0">
              <a:solidFill>
                <a:schemeClr val="tx1"/>
              </a:solidFill>
            </a:endParaRPr>
          </a:p>
        </p:txBody>
      </p:sp>
      <p:sp>
        <p:nvSpPr>
          <p:cNvPr id="3" name="右中かっこ 2"/>
          <p:cNvSpPr/>
          <p:nvPr/>
        </p:nvSpPr>
        <p:spPr>
          <a:xfrm>
            <a:off x="8474875" y="1792957"/>
            <a:ext cx="202960" cy="780288"/>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p:cNvSpPr/>
          <p:nvPr/>
        </p:nvSpPr>
        <p:spPr>
          <a:xfrm>
            <a:off x="8885301" y="1792957"/>
            <a:ext cx="1792224" cy="780288"/>
          </a:xfrm>
          <a:prstGeom prst="rect">
            <a:avLst/>
          </a:prstGeom>
          <a:no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4800" dirty="0">
                <a:solidFill>
                  <a:schemeClr val="tx1"/>
                </a:solidFill>
                <a:latin typeface="+mn-ea"/>
              </a:rPr>
              <a:t>80</a:t>
            </a:r>
            <a:r>
              <a:rPr kumimoji="1" lang="ja-JP" altLang="en-US" sz="4800" dirty="0">
                <a:solidFill>
                  <a:schemeClr val="tx1"/>
                </a:solidFill>
                <a:latin typeface="+mn-ea"/>
              </a:rPr>
              <a:t>％</a:t>
            </a:r>
          </a:p>
        </p:txBody>
      </p:sp>
      <p:sp>
        <p:nvSpPr>
          <p:cNvPr id="13" name="テキスト ボックス 12"/>
          <p:cNvSpPr txBox="1"/>
          <p:nvPr/>
        </p:nvSpPr>
        <p:spPr>
          <a:xfrm>
            <a:off x="344442" y="3202098"/>
            <a:ext cx="11130381" cy="1938992"/>
          </a:xfrm>
          <a:prstGeom prst="rect">
            <a:avLst/>
          </a:prstGeom>
          <a:noFill/>
          <a:ln>
            <a:solidFill>
              <a:schemeClr val="tx1"/>
            </a:solidFill>
          </a:ln>
        </p:spPr>
        <p:txBody>
          <a:bodyPr wrap="square" rtlCol="0">
            <a:spAutoFit/>
          </a:bodyPr>
          <a:lstStyle/>
          <a:p>
            <a:pPr marL="1438275" lvl="1" indent="-1438275"/>
            <a:r>
              <a:rPr lang="ja-JP" altLang="en-US" sz="2400" u="sng" dirty="0"/>
              <a:t>入院の場合（自治体数）</a:t>
            </a:r>
            <a:endParaRPr lang="en-US" altLang="ja-JP" sz="2400" u="sng" dirty="0"/>
          </a:p>
          <a:p>
            <a:pPr marL="1438275" lvl="1" indent="-1438275"/>
            <a:r>
              <a:rPr lang="ja-JP" altLang="en-US" sz="2400" dirty="0"/>
              <a:t>　　　　　　　　　　　　　　　　　　　　２００６年　　　　　　　　２０１６年</a:t>
            </a:r>
            <a:endParaRPr lang="en-US" altLang="ja-JP" sz="2400" dirty="0"/>
          </a:p>
          <a:p>
            <a:pPr marL="1438275" lvl="1" indent="-1438275"/>
            <a:r>
              <a:rPr lang="ja-JP" altLang="en-US" sz="2400" dirty="0"/>
              <a:t>　０歳～高校卒業相当まで　　　　　　１　　　　　→　　　　　　３９９　</a:t>
            </a:r>
            <a:endParaRPr lang="en-US" altLang="ja-JP" sz="2400" dirty="0"/>
          </a:p>
          <a:p>
            <a:pPr marL="1438275" lvl="1" indent="-1438275"/>
            <a:r>
              <a:rPr lang="ja-JP" altLang="en-US" sz="2400" dirty="0"/>
              <a:t>　０歳～中学校卒業まで　　　　　　 １０６　 　　  →　　　　　１１６９</a:t>
            </a:r>
            <a:endParaRPr lang="en-US" altLang="ja-JP" sz="2400" dirty="0"/>
          </a:p>
          <a:p>
            <a:pPr marL="1438275" lvl="1" indent="-1438275"/>
            <a:endParaRPr lang="en-US" altLang="ja-JP" sz="2400" u="sng" dirty="0"/>
          </a:p>
        </p:txBody>
      </p:sp>
      <p:sp>
        <p:nvSpPr>
          <p:cNvPr id="15" name="右中かっこ 14"/>
          <p:cNvSpPr/>
          <p:nvPr/>
        </p:nvSpPr>
        <p:spPr>
          <a:xfrm>
            <a:off x="8474875" y="3988927"/>
            <a:ext cx="202960" cy="780288"/>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正方形/長方形 15"/>
          <p:cNvSpPr/>
          <p:nvPr/>
        </p:nvSpPr>
        <p:spPr>
          <a:xfrm>
            <a:off x="8885301" y="3930292"/>
            <a:ext cx="1792224" cy="780288"/>
          </a:xfrm>
          <a:prstGeom prst="rect">
            <a:avLst/>
          </a:prstGeom>
          <a:no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4800" dirty="0">
                <a:solidFill>
                  <a:schemeClr val="tx1"/>
                </a:solidFill>
                <a:latin typeface="+mn-ea"/>
              </a:rPr>
              <a:t>90</a:t>
            </a:r>
            <a:r>
              <a:rPr kumimoji="1" lang="ja-JP" altLang="en-US" sz="4800" dirty="0">
                <a:solidFill>
                  <a:schemeClr val="tx1"/>
                </a:solidFill>
                <a:latin typeface="+mn-ea"/>
              </a:rPr>
              <a:t>％</a:t>
            </a:r>
          </a:p>
        </p:txBody>
      </p:sp>
      <p:sp>
        <p:nvSpPr>
          <p:cNvPr id="17" name="テキスト ボックス 16"/>
          <p:cNvSpPr txBox="1"/>
          <p:nvPr/>
        </p:nvSpPr>
        <p:spPr>
          <a:xfrm>
            <a:off x="344441" y="5314078"/>
            <a:ext cx="11130382" cy="830997"/>
          </a:xfrm>
          <a:prstGeom prst="rect">
            <a:avLst/>
          </a:prstGeom>
          <a:noFill/>
          <a:ln>
            <a:solidFill>
              <a:schemeClr val="tx1"/>
            </a:solidFill>
          </a:ln>
        </p:spPr>
        <p:txBody>
          <a:bodyPr wrap="square" rtlCol="0">
            <a:spAutoFit/>
          </a:bodyPr>
          <a:lstStyle/>
          <a:p>
            <a:pPr marL="1438275" lvl="1" indent="-1438275"/>
            <a:r>
              <a:rPr lang="ja-JP" altLang="en-US" sz="2400" dirty="0"/>
              <a:t>　　　　　　　　　　　　　　　　　　　　２０１２年　　　　　　　　２０１６年</a:t>
            </a:r>
            <a:endParaRPr lang="en-US" altLang="ja-JP" sz="2400" dirty="0"/>
          </a:p>
          <a:p>
            <a:pPr marL="1438275" lvl="1" indent="-1438275"/>
            <a:r>
              <a:rPr lang="ja-JP" altLang="en-US" sz="2400" dirty="0"/>
              <a:t>　</a:t>
            </a:r>
            <a:r>
              <a:rPr lang="ja-JP" altLang="en-US" sz="2400" u="sng" dirty="0"/>
              <a:t>完全無料</a:t>
            </a:r>
            <a:r>
              <a:rPr lang="ja-JP" altLang="en-US" sz="1600" b="1" u="sng" dirty="0"/>
              <a:t>（全自治体に占める割合）　</a:t>
            </a:r>
            <a:r>
              <a:rPr lang="ja-JP" altLang="en-US" sz="2400" dirty="0"/>
              <a:t>　　　</a:t>
            </a:r>
            <a:r>
              <a:rPr lang="en-US" altLang="ja-JP" sz="2400" dirty="0"/>
              <a:t>54.5%</a:t>
            </a:r>
            <a:r>
              <a:rPr lang="ja-JP" altLang="en-US" sz="2400" dirty="0"/>
              <a:t>　 　　  →　　　　　</a:t>
            </a:r>
            <a:r>
              <a:rPr lang="en-US" altLang="ja-JP" sz="2400" dirty="0"/>
              <a:t>60.5%</a:t>
            </a:r>
            <a:endParaRPr lang="en-US" altLang="ja-JP" sz="2400" u="sng" dirty="0"/>
          </a:p>
        </p:txBody>
      </p:sp>
      <p:sp>
        <p:nvSpPr>
          <p:cNvPr id="18"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２．</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２を解いてみよう（子ども医療）</a:t>
            </a:r>
            <a:endParaRPr lang="ja-JP" altLang="en-US" sz="2000" dirty="0"/>
          </a:p>
        </p:txBody>
      </p:sp>
      <p:sp>
        <p:nvSpPr>
          <p:cNvPr id="19" name="タイトル 1"/>
          <p:cNvSpPr txBox="1">
            <a:spLocks/>
          </p:cNvSpPr>
          <p:nvPr/>
        </p:nvSpPr>
        <p:spPr>
          <a:xfrm>
            <a:off x="344442" y="593129"/>
            <a:ext cx="3496038" cy="417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latin typeface="HGP創英角ｺﾞｼｯｸUB" panose="020B0900000000000000" pitchFamily="50" charset="-128"/>
                <a:ea typeface="HGP創英角ｺﾞｼｯｸUB" panose="020B0900000000000000" pitchFamily="50" charset="-128"/>
              </a:rPr>
              <a:t>広がる子ども医療費助成</a:t>
            </a:r>
          </a:p>
        </p:txBody>
      </p:sp>
      <p:sp>
        <p:nvSpPr>
          <p:cNvPr id="20" name="タイトル 1"/>
          <p:cNvSpPr txBox="1">
            <a:spLocks/>
          </p:cNvSpPr>
          <p:nvPr/>
        </p:nvSpPr>
        <p:spPr>
          <a:xfrm>
            <a:off x="8885301" y="1465368"/>
            <a:ext cx="2342951" cy="427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全自治体</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1600" dirty="0">
                <a:latin typeface="HGP創英角ｺﾞｼｯｸUB" panose="020B0900000000000000" pitchFamily="50" charset="-128"/>
                <a:ea typeface="HGP創英角ｺﾞｼｯｸUB" panose="020B0900000000000000" pitchFamily="50" charset="-128"/>
              </a:rPr>
              <a:t>（</a:t>
            </a:r>
            <a:r>
              <a:rPr lang="en-US" altLang="ja-JP" sz="1600" dirty="0">
                <a:latin typeface="HGP創英角ｺﾞｼｯｸUB" panose="020B0900000000000000" pitchFamily="50" charset="-128"/>
                <a:ea typeface="HGP創英角ｺﾞｼｯｸUB" panose="020B0900000000000000" pitchFamily="50" charset="-128"/>
              </a:rPr>
              <a:t>1741</a:t>
            </a:r>
            <a:r>
              <a:rPr lang="ja-JP" altLang="en-US" sz="1600" dirty="0">
                <a:latin typeface="HGP創英角ｺﾞｼｯｸUB" panose="020B0900000000000000" pitchFamily="50" charset="-128"/>
                <a:ea typeface="HGP創英角ｺﾞｼｯｸUB" panose="020B0900000000000000" pitchFamily="50" charset="-128"/>
              </a:rPr>
              <a:t>自治体）</a:t>
            </a:r>
            <a:r>
              <a:rPr lang="ja-JP" altLang="en-US" sz="2000" dirty="0">
                <a:latin typeface="HGP創英角ｺﾞｼｯｸUB" panose="020B0900000000000000" pitchFamily="50" charset="-128"/>
                <a:ea typeface="HGP創英角ｺﾞｼｯｸUB" panose="020B0900000000000000" pitchFamily="50" charset="-128"/>
              </a:rPr>
              <a:t>のうち</a:t>
            </a:r>
          </a:p>
        </p:txBody>
      </p:sp>
      <p:sp>
        <p:nvSpPr>
          <p:cNvPr id="21" name="タイトル 1"/>
          <p:cNvSpPr txBox="1">
            <a:spLocks/>
          </p:cNvSpPr>
          <p:nvPr/>
        </p:nvSpPr>
        <p:spPr>
          <a:xfrm>
            <a:off x="8904853" y="3572014"/>
            <a:ext cx="2342951" cy="427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全自治体</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1600" dirty="0">
                <a:latin typeface="HGP創英角ｺﾞｼｯｸUB" panose="020B0900000000000000" pitchFamily="50" charset="-128"/>
                <a:ea typeface="HGP創英角ｺﾞｼｯｸUB" panose="020B0900000000000000" pitchFamily="50" charset="-128"/>
              </a:rPr>
              <a:t>（</a:t>
            </a:r>
            <a:r>
              <a:rPr lang="en-US" altLang="ja-JP" sz="1600" dirty="0">
                <a:latin typeface="HGP創英角ｺﾞｼｯｸUB" panose="020B0900000000000000" pitchFamily="50" charset="-128"/>
                <a:ea typeface="HGP創英角ｺﾞｼｯｸUB" panose="020B0900000000000000" pitchFamily="50" charset="-128"/>
              </a:rPr>
              <a:t>1741</a:t>
            </a:r>
            <a:r>
              <a:rPr lang="ja-JP" altLang="en-US" sz="1600" dirty="0">
                <a:latin typeface="HGP創英角ｺﾞｼｯｸUB" panose="020B0900000000000000" pitchFamily="50" charset="-128"/>
                <a:ea typeface="HGP創英角ｺﾞｼｯｸUB" panose="020B0900000000000000" pitchFamily="50" charset="-128"/>
              </a:rPr>
              <a:t>自治体）</a:t>
            </a:r>
            <a:r>
              <a:rPr lang="ja-JP" altLang="en-US" sz="2000" dirty="0">
                <a:latin typeface="HGP創英角ｺﾞｼｯｸUB" panose="020B0900000000000000" pitchFamily="50" charset="-128"/>
                <a:ea typeface="HGP創英角ｺﾞｼｯｸUB" panose="020B0900000000000000" pitchFamily="50" charset="-128"/>
              </a:rPr>
              <a:t>のうち</a:t>
            </a:r>
          </a:p>
        </p:txBody>
      </p:sp>
    </p:spTree>
    <p:extLst>
      <p:ext uri="{BB962C8B-B14F-4D97-AF65-F5344CB8AC3E}">
        <p14:creationId xmlns:p14="http://schemas.microsoft.com/office/powerpoint/2010/main" val="239954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4975" y="6318063"/>
            <a:ext cx="2705100" cy="365125"/>
          </a:xfrm>
        </p:spPr>
        <p:txBody>
          <a:bodyPr/>
          <a:lstStyle/>
          <a:p>
            <a:fld id="{32D0653C-C98C-4104-AACC-704AB1F870EB}" type="slidenum">
              <a:rPr kumimoji="1" lang="ja-JP" altLang="en-US" sz="3200" smtClean="0">
                <a:solidFill>
                  <a:schemeClr val="tx1"/>
                </a:solidFill>
              </a:rPr>
              <a:t>13</a:t>
            </a:fld>
            <a:endParaRPr kumimoji="1" lang="ja-JP" altLang="en-US" sz="3200" dirty="0">
              <a:solidFill>
                <a:schemeClr val="tx1"/>
              </a:solidFill>
            </a:endParaRPr>
          </a:p>
        </p:txBody>
      </p:sp>
      <p:sp>
        <p:nvSpPr>
          <p:cNvPr id="11" name="タイトル 1"/>
          <p:cNvSpPr txBox="1">
            <a:spLocks/>
          </p:cNvSpPr>
          <p:nvPr/>
        </p:nvSpPr>
        <p:spPr>
          <a:xfrm>
            <a:off x="504395" y="617636"/>
            <a:ext cx="5288259" cy="5251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子どもの貧困が社会問題となっています</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504395" y="1246326"/>
            <a:ext cx="10970430" cy="830997"/>
          </a:xfrm>
          <a:prstGeom prst="rect">
            <a:avLst/>
          </a:prstGeom>
          <a:noFill/>
          <a:ln>
            <a:solidFill>
              <a:schemeClr val="tx1"/>
            </a:solidFill>
          </a:ln>
        </p:spPr>
        <p:txBody>
          <a:bodyPr wrap="square" rtlCol="0">
            <a:spAutoFit/>
          </a:bodyPr>
          <a:lstStyle/>
          <a:p>
            <a:pPr marL="85725" lvl="1" indent="-85725" algn="ctr"/>
            <a:r>
              <a:rPr lang="ja-JP" altLang="en-US" sz="4000" dirty="0">
                <a:latin typeface="+mj-ea"/>
                <a:ea typeface="+mj-ea"/>
              </a:rPr>
              <a:t>子どもの貧困率　→　１３．９％（７人に１人が貧困）</a:t>
            </a:r>
            <a:r>
              <a:rPr lang="ja-JP" altLang="en-US" sz="4800" dirty="0"/>
              <a:t>　</a:t>
            </a:r>
            <a:endParaRPr lang="en-US" altLang="ja-JP" sz="4800" u="sng" dirty="0"/>
          </a:p>
        </p:txBody>
      </p:sp>
      <p:sp>
        <p:nvSpPr>
          <p:cNvPr id="15" name="テキスト ボックス 14"/>
          <p:cNvSpPr txBox="1"/>
          <p:nvPr/>
        </p:nvSpPr>
        <p:spPr>
          <a:xfrm>
            <a:off x="611969" y="2111821"/>
            <a:ext cx="10980469" cy="3416320"/>
          </a:xfrm>
          <a:prstGeom prst="rect">
            <a:avLst/>
          </a:prstGeom>
          <a:noFill/>
          <a:ln>
            <a:noFill/>
          </a:ln>
        </p:spPr>
        <p:txBody>
          <a:bodyPr wrap="square" rtlCol="0">
            <a:spAutoFit/>
          </a:bodyPr>
          <a:lstStyle/>
          <a:p>
            <a:pPr marL="1438275" lvl="1" indent="-1438275"/>
            <a:r>
              <a:rPr lang="ja-JP" altLang="en-US" sz="2400" dirty="0"/>
              <a:t>　</a:t>
            </a:r>
            <a:r>
              <a:rPr lang="ja-JP" altLang="en-US" sz="2400" u="sng" dirty="0"/>
              <a:t>●「償還払い（いったん医療費を払って、後ほど患者さんに返還）」の沖縄県</a:t>
            </a:r>
            <a:endParaRPr lang="en-US" altLang="ja-JP" sz="2400" u="sng" dirty="0"/>
          </a:p>
          <a:p>
            <a:pPr marL="1438275" lvl="1" indent="-1438275"/>
            <a:r>
              <a:rPr lang="ja-JP" altLang="en-US" sz="2400" dirty="0"/>
              <a:t>　</a:t>
            </a:r>
            <a:r>
              <a:rPr lang="ja-JP" altLang="en-US" sz="2000" dirty="0"/>
              <a:t>　沖縄県「沖縄子ども調査（</a:t>
            </a:r>
            <a:r>
              <a:rPr lang="en-US" altLang="ja-JP" sz="2000" dirty="0"/>
              <a:t>2015</a:t>
            </a:r>
            <a:r>
              <a:rPr lang="ja-JP" altLang="en-US" sz="2000" dirty="0"/>
              <a:t>年</a:t>
            </a:r>
            <a:r>
              <a:rPr lang="en-US" altLang="ja-JP" sz="2000" dirty="0"/>
              <a:t>10</a:t>
            </a:r>
            <a:r>
              <a:rPr lang="ja-JP" altLang="en-US" sz="2000" dirty="0"/>
              <a:t>月～</a:t>
            </a:r>
            <a:r>
              <a:rPr lang="en-US" altLang="ja-JP" sz="2000" dirty="0"/>
              <a:t>11</a:t>
            </a:r>
            <a:r>
              <a:rPr lang="ja-JP" altLang="en-US" sz="2000" dirty="0"/>
              <a:t>月実施）」</a:t>
            </a:r>
            <a:endParaRPr lang="en-US" altLang="ja-JP" sz="2000" dirty="0"/>
          </a:p>
          <a:p>
            <a:pPr marL="1438275" lvl="1" indent="-1438275"/>
            <a:r>
              <a:rPr lang="ja-JP" altLang="en-US" sz="2000" dirty="0"/>
              <a:t>　　　調査対象の小１、小５、中２の各年齢層で</a:t>
            </a:r>
            <a:r>
              <a:rPr lang="ja-JP" altLang="en-US" sz="2000" u="sng" dirty="0"/>
              <a:t>　</a:t>
            </a:r>
            <a:endParaRPr lang="en-US" altLang="ja-JP" sz="2000" u="sng" dirty="0"/>
          </a:p>
          <a:p>
            <a:pPr marL="1438275" lvl="1" indent="-1438275"/>
            <a:r>
              <a:rPr lang="ja-JP" altLang="en-US" sz="2000" dirty="0"/>
              <a:t>　　　１割強が「過去１年で子どもを受診させなかった経験がある」と回答。</a:t>
            </a:r>
            <a:endParaRPr lang="en-US" altLang="ja-JP" sz="2000" dirty="0"/>
          </a:p>
          <a:p>
            <a:pPr marL="1438275" lvl="1" indent="-1438275"/>
            <a:r>
              <a:rPr lang="ja-JP" altLang="en-US" sz="2000" dirty="0"/>
              <a:t>　　　　そのうち各年齢層で１２～１６％が「自己負担金が払えなかった」</a:t>
            </a:r>
            <a:endParaRPr lang="en-US" altLang="ja-JP" sz="2000" dirty="0"/>
          </a:p>
          <a:p>
            <a:pPr marL="1438275" lvl="1" indent="-1438275"/>
            <a:r>
              <a:rPr lang="ja-JP" altLang="en-US" sz="2400" dirty="0"/>
              <a:t>　</a:t>
            </a:r>
            <a:endParaRPr lang="en-US" altLang="ja-JP" sz="2400" dirty="0"/>
          </a:p>
          <a:p>
            <a:pPr marL="1438275" lvl="1" indent="-1438275"/>
            <a:r>
              <a:rPr lang="ja-JP" altLang="en-US" sz="2400" dirty="0"/>
              <a:t>●「償還払い」制度の自治体では・・・</a:t>
            </a:r>
            <a:endParaRPr lang="en-US" altLang="ja-JP" sz="2400" dirty="0"/>
          </a:p>
          <a:p>
            <a:pPr marL="85725" lvl="1" indent="-85725"/>
            <a:r>
              <a:rPr lang="ja-JP" altLang="en-US" sz="2000" dirty="0"/>
              <a:t>　・ある母子家庭の家族は、ぜんそくの治療に、給料日直後でないと病院に通えない</a:t>
            </a:r>
            <a:endParaRPr lang="en-US" altLang="ja-JP" sz="2000" dirty="0"/>
          </a:p>
          <a:p>
            <a:pPr marL="85725" lvl="1" indent="-85725"/>
            <a:r>
              <a:rPr lang="ja-JP" altLang="en-US" sz="2000" dirty="0"/>
              <a:t>　・発達障害のリハビリに通う兄弟の母親が窓口で自己負担額の</a:t>
            </a:r>
            <a:r>
              <a:rPr lang="en-US" altLang="ja-JP" sz="2000" dirty="0"/>
              <a:t>2400</a:t>
            </a:r>
            <a:r>
              <a:rPr lang="ja-JP" altLang="en-US" sz="2000" dirty="0"/>
              <a:t>円を払えず、職員の面前で泣き　　　　　　　　　出した（「東京新聞」</a:t>
            </a:r>
            <a:r>
              <a:rPr lang="en-US" altLang="ja-JP" sz="2000" dirty="0"/>
              <a:t>2017</a:t>
            </a:r>
            <a:r>
              <a:rPr lang="ja-JP" altLang="en-US" sz="2000" dirty="0"/>
              <a:t>年</a:t>
            </a:r>
            <a:r>
              <a:rPr lang="en-US" altLang="ja-JP" sz="2000" dirty="0"/>
              <a:t>7</a:t>
            </a:r>
            <a:r>
              <a:rPr lang="ja-JP" altLang="en-US" sz="2000" dirty="0"/>
              <a:t>月</a:t>
            </a:r>
            <a:r>
              <a:rPr lang="en-US" altLang="ja-JP" sz="2000" dirty="0"/>
              <a:t>17</a:t>
            </a:r>
            <a:r>
              <a:rPr lang="ja-JP" altLang="en-US" sz="2000" dirty="0"/>
              <a:t>日）</a:t>
            </a:r>
            <a:endParaRPr lang="en-US" altLang="ja-JP" sz="2000" u="sng" dirty="0"/>
          </a:p>
        </p:txBody>
      </p:sp>
      <p:sp>
        <p:nvSpPr>
          <p:cNvPr id="8"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２．</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２を解いてみよう（子ども医療）</a:t>
            </a:r>
            <a:endParaRPr lang="ja-JP" altLang="en-US" sz="2000" dirty="0"/>
          </a:p>
        </p:txBody>
      </p:sp>
      <p:sp>
        <p:nvSpPr>
          <p:cNvPr id="14" name="テキスト ボックス 13"/>
          <p:cNvSpPr txBox="1"/>
          <p:nvPr/>
        </p:nvSpPr>
        <p:spPr>
          <a:xfrm>
            <a:off x="504395" y="5597137"/>
            <a:ext cx="11067965" cy="830997"/>
          </a:xfrm>
          <a:prstGeom prst="rect">
            <a:avLst/>
          </a:prstGeom>
          <a:noFill/>
          <a:ln>
            <a:noFill/>
          </a:ln>
        </p:spPr>
        <p:txBody>
          <a:bodyPr wrap="square" rtlCol="0">
            <a:spAutoFit/>
          </a:bodyPr>
          <a:lstStyle/>
          <a:p>
            <a:pPr marL="1438275" lvl="1" indent="-1438275"/>
            <a:r>
              <a:rPr lang="ja-JP" altLang="en-US" sz="2400" dirty="0"/>
              <a:t>　→　子どもの貧困対策として、医療費の完全無料化</a:t>
            </a:r>
            <a:endParaRPr lang="en-US" altLang="ja-JP" sz="2400" dirty="0"/>
          </a:p>
          <a:p>
            <a:pPr marL="1438275" lvl="1" indent="-1438275"/>
            <a:r>
              <a:rPr lang="ja-JP" altLang="en-US" sz="2400" dirty="0"/>
              <a:t>　　　（一部負担無し・所得制限無し・現物給付）は大事な施策</a:t>
            </a:r>
            <a:endParaRPr lang="en-US" altLang="ja-JP" sz="2400" dirty="0"/>
          </a:p>
        </p:txBody>
      </p:sp>
      <p:sp>
        <p:nvSpPr>
          <p:cNvPr id="16" name="正方形/長方形 15"/>
          <p:cNvSpPr/>
          <p:nvPr/>
        </p:nvSpPr>
        <p:spPr>
          <a:xfrm>
            <a:off x="712719" y="5614014"/>
            <a:ext cx="8150866" cy="814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700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4975" y="6318063"/>
            <a:ext cx="2705100" cy="365125"/>
          </a:xfrm>
        </p:spPr>
        <p:txBody>
          <a:bodyPr/>
          <a:lstStyle/>
          <a:p>
            <a:fld id="{32D0653C-C98C-4104-AACC-704AB1F870EB}" type="slidenum">
              <a:rPr kumimoji="1" lang="ja-JP" altLang="en-US" sz="3200" smtClean="0">
                <a:solidFill>
                  <a:schemeClr val="tx1"/>
                </a:solidFill>
              </a:rPr>
              <a:t>14</a:t>
            </a:fld>
            <a:endParaRPr kumimoji="1" lang="ja-JP" altLang="en-US" sz="3200" dirty="0">
              <a:solidFill>
                <a:schemeClr val="tx1"/>
              </a:solidFill>
            </a:endParaRPr>
          </a:p>
        </p:txBody>
      </p:sp>
      <p:sp>
        <p:nvSpPr>
          <p:cNvPr id="11" name="タイトル 1"/>
          <p:cNvSpPr txBox="1">
            <a:spLocks/>
          </p:cNvSpPr>
          <p:nvPr/>
        </p:nvSpPr>
        <p:spPr>
          <a:xfrm>
            <a:off x="504395" y="617636"/>
            <a:ext cx="6396277" cy="436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こんな疑問をお持ちの方はいらっしゃいますか？</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504395" y="792480"/>
            <a:ext cx="11224309" cy="5847755"/>
          </a:xfrm>
          <a:prstGeom prst="rect">
            <a:avLst/>
          </a:prstGeom>
          <a:noFill/>
          <a:ln>
            <a:noFill/>
          </a:ln>
        </p:spPr>
        <p:txBody>
          <a:bodyPr wrap="square" rtlCol="0">
            <a:spAutoFit/>
          </a:bodyPr>
          <a:lstStyle/>
          <a:p>
            <a:pPr marL="1438275" lvl="1" indent="-1438275"/>
            <a:r>
              <a:rPr lang="ja-JP" altLang="en-US" sz="4200" dirty="0">
                <a:latin typeface="+mj-ea"/>
                <a:ea typeface="+mj-ea"/>
              </a:rPr>
              <a:t>「医療費膨張やコンビニ受診が増えるのでは？」</a:t>
            </a:r>
            <a:r>
              <a:rPr lang="ja-JP" altLang="en-US" sz="6600" dirty="0">
                <a:latin typeface="+mj-ea"/>
                <a:ea typeface="+mj-ea"/>
              </a:rPr>
              <a:t>　　　　　　　</a:t>
            </a:r>
            <a:endParaRPr lang="en-US" altLang="ja-JP" sz="6600" dirty="0">
              <a:latin typeface="+mj-ea"/>
              <a:ea typeface="+mj-ea"/>
            </a:endParaRPr>
          </a:p>
          <a:p>
            <a:pPr marL="354013" lvl="1" indent="-354013"/>
            <a:endParaRPr lang="en-US" altLang="ja-JP" sz="1200" dirty="0">
              <a:latin typeface="+mj-ea"/>
              <a:ea typeface="+mj-ea"/>
            </a:endParaRPr>
          </a:p>
          <a:p>
            <a:pPr marL="354013" lvl="1" indent="-354013"/>
            <a:r>
              <a:rPr lang="ja-JP" altLang="en-US" sz="2400" dirty="0">
                <a:latin typeface="+mj-ea"/>
                <a:ea typeface="+mj-ea"/>
              </a:rPr>
              <a:t>●自治体による子ども医療費助成は増えていますが、助成対象人口の拡大と比べて、医療費の伸びは低い。増加分はわずか</a:t>
            </a:r>
            <a:r>
              <a:rPr lang="en-US" altLang="ja-JP" sz="2400" dirty="0">
                <a:latin typeface="+mj-ea"/>
                <a:ea typeface="+mj-ea"/>
              </a:rPr>
              <a:t>0.44</a:t>
            </a:r>
            <a:r>
              <a:rPr lang="ja-JP" altLang="en-US" sz="2400" dirty="0">
                <a:latin typeface="+mj-ea"/>
                <a:ea typeface="+mj-ea"/>
              </a:rPr>
              <a:t>兆円（</a:t>
            </a:r>
            <a:r>
              <a:rPr lang="en-US" altLang="ja-JP" sz="2400" dirty="0">
                <a:latin typeface="+mj-ea"/>
                <a:ea typeface="+mj-ea"/>
              </a:rPr>
              <a:t>2016</a:t>
            </a:r>
            <a:r>
              <a:rPr lang="ja-JP" altLang="en-US" sz="2400" dirty="0">
                <a:latin typeface="+mj-ea"/>
                <a:ea typeface="+mj-ea"/>
              </a:rPr>
              <a:t>年の総医療費は約</a:t>
            </a:r>
            <a:r>
              <a:rPr lang="en-US" altLang="ja-JP" sz="2400" dirty="0">
                <a:latin typeface="+mj-ea"/>
                <a:ea typeface="+mj-ea"/>
              </a:rPr>
              <a:t>41</a:t>
            </a:r>
            <a:r>
              <a:rPr lang="en-US" altLang="ja-JP" sz="2400" dirty="0">
                <a:latin typeface="+mj-ea"/>
              </a:rPr>
              <a:t>.</a:t>
            </a:r>
            <a:r>
              <a:rPr lang="en-US" altLang="ja-JP" sz="2400" dirty="0">
                <a:latin typeface="+mj-ea"/>
                <a:ea typeface="+mj-ea"/>
              </a:rPr>
              <a:t>0</a:t>
            </a:r>
            <a:r>
              <a:rPr lang="ja-JP" altLang="en-US" sz="2400" dirty="0">
                <a:latin typeface="+mj-ea"/>
                <a:ea typeface="+mj-ea"/>
              </a:rPr>
              <a:t>兆円）</a:t>
            </a:r>
            <a:endParaRPr lang="en-US" altLang="ja-JP" sz="2400" dirty="0">
              <a:latin typeface="+mj-ea"/>
              <a:ea typeface="+mj-ea"/>
            </a:endParaRPr>
          </a:p>
          <a:p>
            <a:pPr marL="354013" lvl="1" indent="-354013"/>
            <a:r>
              <a:rPr lang="ja-JP" altLang="en-US" sz="2400" dirty="0">
                <a:latin typeface="+mj-ea"/>
                <a:ea typeface="+mj-ea"/>
              </a:rPr>
              <a:t>　　　　　　　　　　　　　　２００６年　　　　　　　２０１６年　　　　　　　</a:t>
            </a:r>
            <a:endParaRPr lang="en-US" altLang="ja-JP" sz="2400" dirty="0">
              <a:latin typeface="+mj-ea"/>
              <a:ea typeface="+mj-ea"/>
            </a:endParaRPr>
          </a:p>
          <a:p>
            <a:pPr marL="354013" lvl="1" indent="-354013"/>
            <a:r>
              <a:rPr lang="ja-JP" altLang="en-US" sz="2400" dirty="0">
                <a:latin typeface="+mj-ea"/>
                <a:ea typeface="+mj-ea"/>
              </a:rPr>
              <a:t>　　助成対象人口　　　７９４万人　　　→　　１４２５万人　（１．８倍）</a:t>
            </a:r>
            <a:endParaRPr lang="en-US" altLang="ja-JP" sz="2400" dirty="0">
              <a:latin typeface="+mj-ea"/>
              <a:ea typeface="+mj-ea"/>
            </a:endParaRPr>
          </a:p>
          <a:p>
            <a:pPr marL="354013" lvl="1" indent="-354013"/>
            <a:r>
              <a:rPr lang="ja-JP" altLang="en-US" sz="2400" dirty="0">
                <a:latin typeface="+mj-ea"/>
                <a:ea typeface="+mj-ea"/>
              </a:rPr>
              <a:t>　　子どもの医療費　　２</a:t>
            </a:r>
            <a:r>
              <a:rPr lang="en-US" altLang="ja-JP" sz="2400" dirty="0">
                <a:latin typeface="+mj-ea"/>
                <a:ea typeface="+mj-ea"/>
              </a:rPr>
              <a:t>.</a:t>
            </a:r>
            <a:r>
              <a:rPr lang="ja-JP" altLang="en-US" sz="2400" dirty="0">
                <a:latin typeface="+mj-ea"/>
                <a:ea typeface="+mj-ea"/>
              </a:rPr>
              <a:t>１１兆円</a:t>
            </a:r>
            <a:r>
              <a:rPr lang="ja-JP" altLang="en-US" sz="2400" dirty="0">
                <a:latin typeface="+mj-ea"/>
              </a:rPr>
              <a:t>　　　→　　２．４８兆円　（１．２倍）</a:t>
            </a:r>
            <a:endParaRPr lang="en-US" altLang="ja-JP" sz="2400" dirty="0">
              <a:latin typeface="+mj-ea"/>
            </a:endParaRPr>
          </a:p>
          <a:p>
            <a:pPr marL="354013" lvl="1" indent="-354013"/>
            <a:endParaRPr lang="en-US" altLang="ja-JP" sz="2000" dirty="0">
              <a:latin typeface="+mj-ea"/>
              <a:ea typeface="+mj-ea"/>
            </a:endParaRPr>
          </a:p>
          <a:p>
            <a:pPr marL="354013" lvl="1" indent="-354013"/>
            <a:r>
              <a:rPr lang="ja-JP" altLang="en-US" sz="2400" dirty="0">
                <a:latin typeface="+mj-ea"/>
                <a:ea typeface="+mj-ea"/>
              </a:rPr>
              <a:t>●時間外受診件数　　</a:t>
            </a:r>
            <a:r>
              <a:rPr lang="ja-JP" altLang="en-US" sz="2400" dirty="0">
                <a:latin typeface="+mj-ea"/>
              </a:rPr>
              <a:t>２００６年６月　　　　　２０１６年６月　　　　　　　</a:t>
            </a:r>
            <a:endParaRPr lang="en-US" altLang="ja-JP" sz="2400" dirty="0">
              <a:latin typeface="+mj-ea"/>
            </a:endParaRPr>
          </a:p>
          <a:p>
            <a:pPr marL="354013" lvl="1" indent="-354013"/>
            <a:r>
              <a:rPr lang="ja-JP" altLang="en-US" sz="2400" dirty="0">
                <a:latin typeface="+mj-ea"/>
              </a:rPr>
              <a:t>　　（１か月分）　　　　　　６６万件　　　→　　　４８万件　（０．７倍。つまり減っている）</a:t>
            </a:r>
            <a:endParaRPr lang="en-US" altLang="ja-JP" sz="2400" dirty="0">
              <a:latin typeface="+mj-ea"/>
            </a:endParaRPr>
          </a:p>
          <a:p>
            <a:pPr marL="354013" lvl="1" indent="-354013"/>
            <a:r>
              <a:rPr lang="ja-JP" altLang="en-US" sz="2400" dirty="0">
                <a:latin typeface="+mj-ea"/>
                <a:ea typeface="+mj-ea"/>
              </a:rPr>
              <a:t>　　医療費助成制度の拡大によって、必要な受診が確保されたため、疾病の重症化が防止され、時間外受診が減少したと考えられる　</a:t>
            </a:r>
            <a:endParaRPr lang="en-US" altLang="ja-JP" sz="2400" dirty="0">
              <a:latin typeface="+mj-ea"/>
              <a:ea typeface="+mj-ea"/>
            </a:endParaRPr>
          </a:p>
          <a:p>
            <a:pPr marL="354013" lvl="1" indent="-354013"/>
            <a:endParaRPr lang="en-US" altLang="ja-JP" sz="2000" dirty="0">
              <a:latin typeface="+mj-ea"/>
              <a:ea typeface="+mj-ea"/>
            </a:endParaRPr>
          </a:p>
          <a:p>
            <a:pPr marL="1255713" lvl="1" indent="-1255713"/>
            <a:r>
              <a:rPr lang="ja-JP" altLang="en-US" sz="4000" dirty="0"/>
              <a:t>結論：医療費膨張もコンビニ受診も起きていない</a:t>
            </a:r>
            <a:endParaRPr lang="en-US" altLang="ja-JP" sz="4000" dirty="0"/>
          </a:p>
        </p:txBody>
      </p:sp>
      <p:sp>
        <p:nvSpPr>
          <p:cNvPr id="3" name="正方形/長方形 2"/>
          <p:cNvSpPr/>
          <p:nvPr/>
        </p:nvSpPr>
        <p:spPr>
          <a:xfrm>
            <a:off x="504395" y="5852160"/>
            <a:ext cx="10480597" cy="727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２．</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２を解いてみよう（子ども医療）</a:t>
            </a:r>
            <a:endParaRPr lang="ja-JP" altLang="en-US" sz="2000" dirty="0"/>
          </a:p>
        </p:txBody>
      </p:sp>
    </p:spTree>
    <p:extLst>
      <p:ext uri="{BB962C8B-B14F-4D97-AF65-F5344CB8AC3E}">
        <p14:creationId xmlns:p14="http://schemas.microsoft.com/office/powerpoint/2010/main" val="96358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04960" y="6207869"/>
            <a:ext cx="2705100" cy="365125"/>
          </a:xfrm>
        </p:spPr>
        <p:txBody>
          <a:bodyPr/>
          <a:lstStyle/>
          <a:p>
            <a:fld id="{32D0653C-C98C-4104-AACC-704AB1F870EB}" type="slidenum">
              <a:rPr kumimoji="1" lang="ja-JP" altLang="en-US" sz="3200" smtClean="0">
                <a:solidFill>
                  <a:schemeClr val="tx1"/>
                </a:solidFill>
              </a:rPr>
              <a:t>15</a:t>
            </a:fld>
            <a:endParaRPr kumimoji="1" lang="ja-JP" altLang="en-US" sz="3200" dirty="0">
              <a:solidFill>
                <a:schemeClr val="tx1"/>
              </a:solidFill>
            </a:endParaRPr>
          </a:p>
        </p:txBody>
      </p:sp>
      <p:sp>
        <p:nvSpPr>
          <p:cNvPr id="11" name="タイトル 1"/>
          <p:cNvSpPr txBox="1">
            <a:spLocks/>
          </p:cNvSpPr>
          <p:nvPr/>
        </p:nvSpPr>
        <p:spPr>
          <a:xfrm>
            <a:off x="504395" y="617636"/>
            <a:ext cx="9724693" cy="372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子ども医療費助成は、自治体の「やる気」しだい。そして、国の制度創設へ</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04393" y="2864231"/>
            <a:ext cx="9724693" cy="1426031"/>
          </a:xfrm>
          <a:prstGeom prst="rect">
            <a:avLst/>
          </a:prstGeom>
          <a:noFill/>
          <a:ln>
            <a:solidFill>
              <a:schemeClr val="tx1"/>
            </a:solidFill>
          </a:ln>
        </p:spPr>
        <p:txBody>
          <a:bodyPr wrap="square" rtlCol="0">
            <a:spAutoFit/>
          </a:bodyPr>
          <a:lstStyle/>
          <a:p>
            <a:pPr marL="0" lvl="1" indent="-268288">
              <a:lnSpc>
                <a:spcPts val="3000"/>
              </a:lnSpc>
            </a:pPr>
            <a:r>
              <a:rPr lang="ja-JP" altLang="en-US" sz="2800" dirty="0">
                <a:latin typeface="+mj-ea"/>
                <a:ea typeface="+mj-ea"/>
              </a:rPr>
              <a:t>●群馬県の子どもの医療費助成制度</a:t>
            </a:r>
            <a:r>
              <a:rPr lang="ja-JP" altLang="en-US" sz="2800" dirty="0">
                <a:latin typeface="+mj-ea"/>
              </a:rPr>
              <a:t>（中学卒業までの入院、外来の医療費が無料。現物給付・所得制限無し）</a:t>
            </a:r>
            <a:r>
              <a:rPr lang="ja-JP" altLang="en-US" sz="2800" dirty="0">
                <a:latin typeface="+mj-ea"/>
                <a:ea typeface="+mj-ea"/>
              </a:rPr>
              <a:t>の影響　</a:t>
            </a:r>
            <a:endParaRPr lang="en-US" altLang="ja-JP" sz="2800" dirty="0">
              <a:latin typeface="+mj-ea"/>
              <a:ea typeface="+mj-ea"/>
            </a:endParaRPr>
          </a:p>
          <a:p>
            <a:pPr marL="0" lvl="1" indent="-268288">
              <a:lnSpc>
                <a:spcPts val="4400"/>
              </a:lnSpc>
            </a:pPr>
            <a:r>
              <a:rPr lang="ja-JP" altLang="en-US" sz="2800" dirty="0">
                <a:latin typeface="+mj-ea"/>
                <a:ea typeface="+mj-ea"/>
              </a:rPr>
              <a:t>　</a:t>
            </a:r>
            <a:r>
              <a:rPr lang="ja-JP" altLang="en-US" sz="2800" dirty="0">
                <a:latin typeface="+mj-ea"/>
              </a:rPr>
              <a:t>→　</a:t>
            </a:r>
            <a:r>
              <a:rPr lang="ja-JP" altLang="en-US" sz="2800" dirty="0">
                <a:latin typeface="+mj-ea"/>
                <a:ea typeface="+mj-ea"/>
              </a:rPr>
              <a:t>税収や地方交付税等（一般財源）の中の　０．９％　</a:t>
            </a:r>
            <a:r>
              <a:rPr lang="ja-JP" altLang="en-US" sz="6600" dirty="0">
                <a:latin typeface="+mj-ea"/>
                <a:ea typeface="+mj-ea"/>
              </a:rPr>
              <a:t>　　　　　　　　　　　　　　　　　　　</a:t>
            </a:r>
            <a:endParaRPr lang="en-US" altLang="ja-JP" sz="6600" dirty="0">
              <a:latin typeface="+mj-ea"/>
              <a:ea typeface="+mj-ea"/>
            </a:endParaRPr>
          </a:p>
        </p:txBody>
      </p:sp>
      <p:sp>
        <p:nvSpPr>
          <p:cNvPr id="7" name="角丸四角形 6"/>
          <p:cNvSpPr/>
          <p:nvPr/>
        </p:nvSpPr>
        <p:spPr>
          <a:xfrm>
            <a:off x="5193072" y="2182368"/>
            <a:ext cx="1329648" cy="47954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655078" y="3739075"/>
            <a:ext cx="1245082" cy="46716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２．</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２を解いてみよう（子ども医療）</a:t>
            </a:r>
            <a:endParaRPr lang="ja-JP" altLang="en-US" sz="2000" dirty="0"/>
          </a:p>
        </p:txBody>
      </p:sp>
      <p:sp>
        <p:nvSpPr>
          <p:cNvPr id="16" name="テキスト ボックス 15"/>
          <p:cNvSpPr txBox="1"/>
          <p:nvPr/>
        </p:nvSpPr>
        <p:spPr>
          <a:xfrm>
            <a:off x="504393" y="4683718"/>
            <a:ext cx="11074553" cy="1754326"/>
          </a:xfrm>
          <a:prstGeom prst="rect">
            <a:avLst/>
          </a:prstGeom>
          <a:noFill/>
          <a:ln>
            <a:noFill/>
          </a:ln>
        </p:spPr>
        <p:txBody>
          <a:bodyPr wrap="square" rtlCol="0">
            <a:spAutoFit/>
          </a:bodyPr>
          <a:lstStyle/>
          <a:p>
            <a:pPr marL="1438275" lvl="1" indent="-1438275"/>
            <a:r>
              <a:rPr lang="ja-JP" altLang="en-US" sz="2400" dirty="0"/>
              <a:t>　</a:t>
            </a:r>
            <a:r>
              <a:rPr lang="ja-JP" altLang="en-US" sz="2400" u="sng" dirty="0"/>
              <a:t>→自治体での広がりを背景に、国制度としての子ども医療費無料化の実現をせまる</a:t>
            </a:r>
            <a:endParaRPr lang="en-US" altLang="ja-JP" sz="2400" u="sng" dirty="0"/>
          </a:p>
          <a:p>
            <a:pPr marL="1438275" lvl="1" indent="-1438275"/>
            <a:endParaRPr lang="en-US" altLang="ja-JP" sz="1200" dirty="0"/>
          </a:p>
          <a:p>
            <a:pPr marL="1438275" lvl="1" indent="-1438275"/>
            <a:r>
              <a:rPr lang="ja-JP" altLang="en-US" sz="2400" dirty="0"/>
              <a:t>　</a:t>
            </a:r>
            <a:r>
              <a:rPr lang="en-US" altLang="ja-JP" sz="2400" dirty="0"/>
              <a:t>※</a:t>
            </a:r>
            <a:r>
              <a:rPr lang="ja-JP" altLang="en-US" sz="2400" dirty="0"/>
              <a:t>全国に先がけて実施した岩手県旧沢内村の深澤晟雄村長の言葉。</a:t>
            </a:r>
            <a:endParaRPr lang="en-US" altLang="ja-JP" sz="2400" dirty="0"/>
          </a:p>
          <a:p>
            <a:pPr marL="1438275" lvl="1" indent="-1438275"/>
            <a:r>
              <a:rPr lang="ja-JP" altLang="en-US" sz="2400" dirty="0"/>
              <a:t>「本来、国民の生命にかかわることは国の責任、国がやらなければならないことだ。</a:t>
            </a:r>
            <a:endParaRPr lang="en-US" altLang="ja-JP" sz="2400" dirty="0"/>
          </a:p>
          <a:p>
            <a:pPr marL="1438275" lvl="1" indent="-1438275"/>
            <a:r>
              <a:rPr lang="ja-JP" altLang="en-US" sz="2400" dirty="0"/>
              <a:t>国はやらないのなら沢内村がやりましょう。いずれ国はあとからついてくる」。</a:t>
            </a:r>
            <a:endParaRPr lang="en-US" altLang="ja-JP" sz="2400" dirty="0"/>
          </a:p>
        </p:txBody>
      </p:sp>
      <p:sp>
        <p:nvSpPr>
          <p:cNvPr id="17" name="テキスト ボックス 16"/>
          <p:cNvSpPr txBox="1"/>
          <p:nvPr/>
        </p:nvSpPr>
        <p:spPr>
          <a:xfrm>
            <a:off x="504393" y="1088279"/>
            <a:ext cx="9724693" cy="1677832"/>
          </a:xfrm>
          <a:prstGeom prst="rect">
            <a:avLst/>
          </a:prstGeom>
          <a:noFill/>
          <a:ln>
            <a:solidFill>
              <a:schemeClr val="tx1"/>
            </a:solidFill>
          </a:ln>
        </p:spPr>
        <p:txBody>
          <a:bodyPr wrap="square" rtlCol="0">
            <a:spAutoFit/>
          </a:bodyPr>
          <a:lstStyle/>
          <a:p>
            <a:pPr marL="0" lvl="1" indent="-268288">
              <a:lnSpc>
                <a:spcPts val="3000"/>
              </a:lnSpc>
            </a:pPr>
            <a:r>
              <a:rPr lang="ja-JP" altLang="en-US" sz="2800" dirty="0">
                <a:latin typeface="+mj-ea"/>
                <a:ea typeface="+mj-ea"/>
              </a:rPr>
              <a:t>●岐阜県大垣市の子どもの医療費助成制度（高校生世代まで　　　の入院、外来の医療費が無料。現物給付・所得制限無し）の財政上の影響　</a:t>
            </a:r>
            <a:endParaRPr lang="en-US" altLang="ja-JP" sz="2800" dirty="0">
              <a:latin typeface="+mj-ea"/>
              <a:ea typeface="+mj-ea"/>
            </a:endParaRPr>
          </a:p>
          <a:p>
            <a:pPr marL="0" lvl="1" indent="-268288">
              <a:lnSpc>
                <a:spcPts val="3000"/>
              </a:lnSpc>
            </a:pPr>
            <a:r>
              <a:rPr lang="ja-JP" altLang="en-US" sz="2800" dirty="0">
                <a:latin typeface="+mj-ea"/>
                <a:ea typeface="+mj-ea"/>
              </a:rPr>
              <a:t>　　　　　　　　　→　予算総額の　１．５％</a:t>
            </a:r>
            <a:r>
              <a:rPr lang="ja-JP" altLang="en-US" sz="6600" dirty="0">
                <a:latin typeface="+mj-ea"/>
                <a:ea typeface="+mj-ea"/>
              </a:rPr>
              <a:t>　　　　　　　　　　　　　　　　　　　</a:t>
            </a:r>
            <a:endParaRPr lang="en-US" altLang="ja-JP" sz="6600" dirty="0">
              <a:latin typeface="+mj-ea"/>
              <a:ea typeface="+mj-ea"/>
            </a:endParaRPr>
          </a:p>
        </p:txBody>
      </p:sp>
      <p:sp>
        <p:nvSpPr>
          <p:cNvPr id="18" name="右中かっこ 17"/>
          <p:cNvSpPr/>
          <p:nvPr/>
        </p:nvSpPr>
        <p:spPr>
          <a:xfrm>
            <a:off x="10359945" y="1088279"/>
            <a:ext cx="295863" cy="3201983"/>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p:cNvSpPr/>
          <p:nvPr/>
        </p:nvSpPr>
        <p:spPr>
          <a:xfrm>
            <a:off x="11012610" y="303962"/>
            <a:ext cx="770348" cy="4244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solidFill>
                  <a:schemeClr val="tx1"/>
                </a:solidFill>
              </a:rPr>
              <a:t>財政上の影響は小さい</a:t>
            </a:r>
            <a:endParaRPr kumimoji="1" lang="en-US" altLang="ja-JP" sz="2800" b="1" dirty="0">
              <a:solidFill>
                <a:schemeClr val="tx1"/>
              </a:solidFill>
            </a:endParaRPr>
          </a:p>
          <a:p>
            <a:pPr algn="ctr"/>
            <a:r>
              <a:rPr kumimoji="1" lang="ja-JP" altLang="en-US" sz="2800" b="1" dirty="0">
                <a:solidFill>
                  <a:schemeClr val="tx1"/>
                </a:solidFill>
              </a:rPr>
              <a:t>　　　→自治体のやる気次第</a:t>
            </a:r>
          </a:p>
        </p:txBody>
      </p:sp>
    </p:spTree>
    <p:extLst>
      <p:ext uri="{BB962C8B-B14F-4D97-AF65-F5344CB8AC3E}">
        <p14:creationId xmlns:p14="http://schemas.microsoft.com/office/powerpoint/2010/main" val="196306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4975" y="6318063"/>
            <a:ext cx="2705100" cy="365125"/>
          </a:xfrm>
        </p:spPr>
        <p:txBody>
          <a:bodyPr/>
          <a:lstStyle/>
          <a:p>
            <a:fld id="{32D0653C-C98C-4104-AACC-704AB1F870EB}" type="slidenum">
              <a:rPr kumimoji="1" lang="ja-JP" altLang="en-US" sz="3200" smtClean="0">
                <a:solidFill>
                  <a:schemeClr val="tx1"/>
                </a:solidFill>
              </a:rPr>
              <a:t>16</a:t>
            </a:fld>
            <a:endParaRPr kumimoji="1" lang="ja-JP" altLang="en-US" sz="3200" dirty="0">
              <a:solidFill>
                <a:schemeClr val="tx1"/>
              </a:solidFill>
            </a:endParaRPr>
          </a:p>
        </p:txBody>
      </p:sp>
      <p:pic>
        <p:nvPicPr>
          <p:cNvPr id="3" name="図 2"/>
          <p:cNvPicPr>
            <a:picLocks noChangeAspect="1"/>
          </p:cNvPicPr>
          <p:nvPr/>
        </p:nvPicPr>
        <p:blipFill>
          <a:blip r:embed="rId3"/>
          <a:stretch>
            <a:fillRect/>
          </a:stretch>
        </p:blipFill>
        <p:spPr>
          <a:xfrm>
            <a:off x="528494" y="807870"/>
            <a:ext cx="6248196" cy="5629505"/>
          </a:xfrm>
          <a:prstGeom prst="rect">
            <a:avLst/>
          </a:prstGeom>
        </p:spPr>
      </p:pic>
      <p:sp>
        <p:nvSpPr>
          <p:cNvPr id="13" name="テキスト ボックス 12"/>
          <p:cNvSpPr txBox="1"/>
          <p:nvPr/>
        </p:nvSpPr>
        <p:spPr>
          <a:xfrm>
            <a:off x="7150608" y="1898269"/>
            <a:ext cx="2067505" cy="462837"/>
          </a:xfrm>
          <a:prstGeom prst="rect">
            <a:avLst/>
          </a:prstGeom>
          <a:noFill/>
        </p:spPr>
        <p:txBody>
          <a:bodyPr wrap="square" rtlCol="0">
            <a:spAutoFit/>
          </a:bodyPr>
          <a:lstStyle/>
          <a:p>
            <a:pPr marL="0" lvl="1" algn="just"/>
            <a:r>
              <a:rPr lang="ja-JP" altLang="en-US" sz="2400" dirty="0"/>
              <a:t>ヒントはここに</a:t>
            </a:r>
            <a:endParaRPr lang="en-US" altLang="ja-JP" dirty="0"/>
          </a:p>
        </p:txBody>
      </p:sp>
      <p:sp>
        <p:nvSpPr>
          <p:cNvPr id="15" name="テキスト ボックス 14"/>
          <p:cNvSpPr txBox="1"/>
          <p:nvPr/>
        </p:nvSpPr>
        <p:spPr>
          <a:xfrm>
            <a:off x="7794813" y="4369767"/>
            <a:ext cx="2360113" cy="461665"/>
          </a:xfrm>
          <a:prstGeom prst="rect">
            <a:avLst/>
          </a:prstGeom>
          <a:noFill/>
        </p:spPr>
        <p:txBody>
          <a:bodyPr wrap="square" rtlCol="0">
            <a:spAutoFit/>
          </a:bodyPr>
          <a:lstStyle/>
          <a:p>
            <a:pPr marL="0" lvl="1" algn="just"/>
            <a:r>
              <a:rPr lang="ja-JP" altLang="en-US" sz="2400" dirty="0"/>
              <a:t>ここにも注目！</a:t>
            </a:r>
            <a:endParaRPr lang="en-US" altLang="ja-JP" dirty="0"/>
          </a:p>
        </p:txBody>
      </p:sp>
      <p:cxnSp>
        <p:nvCxnSpPr>
          <p:cNvPr id="16" name="直線矢印コネクタ 15"/>
          <p:cNvCxnSpPr/>
          <p:nvPr/>
        </p:nvCxnSpPr>
        <p:spPr>
          <a:xfrm flipH="1">
            <a:off x="4498239" y="2129688"/>
            <a:ext cx="2641856" cy="63413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7" name="右中かっこ 16"/>
          <p:cNvSpPr/>
          <p:nvPr/>
        </p:nvSpPr>
        <p:spPr>
          <a:xfrm>
            <a:off x="7046976" y="3230880"/>
            <a:ext cx="207264" cy="3206495"/>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タイトル 1"/>
          <p:cNvSpPr txBox="1">
            <a:spLocks/>
          </p:cNvSpPr>
          <p:nvPr/>
        </p:nvSpPr>
        <p:spPr>
          <a:xfrm>
            <a:off x="203047" y="328399"/>
            <a:ext cx="3881273" cy="195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３．</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３を解いてみよう（歯科医療）</a:t>
            </a:r>
            <a:endParaRPr lang="ja-JP" altLang="en-US" sz="2000" dirty="0"/>
          </a:p>
        </p:txBody>
      </p:sp>
    </p:spTree>
    <p:extLst>
      <p:ext uri="{BB962C8B-B14F-4D97-AF65-F5344CB8AC3E}">
        <p14:creationId xmlns:p14="http://schemas.microsoft.com/office/powerpoint/2010/main" val="183388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4975" y="6318063"/>
            <a:ext cx="2705100" cy="365125"/>
          </a:xfrm>
        </p:spPr>
        <p:txBody>
          <a:bodyPr/>
          <a:lstStyle/>
          <a:p>
            <a:fld id="{32D0653C-C98C-4104-AACC-704AB1F870EB}" type="slidenum">
              <a:rPr kumimoji="1" lang="ja-JP" altLang="en-US" sz="3200" smtClean="0">
                <a:solidFill>
                  <a:schemeClr val="tx1"/>
                </a:solidFill>
              </a:rPr>
              <a:t>17</a:t>
            </a:fld>
            <a:endParaRPr kumimoji="1" lang="ja-JP" altLang="en-US" sz="3200" dirty="0">
              <a:solidFill>
                <a:schemeClr val="tx1"/>
              </a:solidFill>
            </a:endParaRPr>
          </a:p>
        </p:txBody>
      </p:sp>
      <p:sp>
        <p:nvSpPr>
          <p:cNvPr id="11" name="タイトル 1"/>
          <p:cNvSpPr txBox="1">
            <a:spLocks/>
          </p:cNvSpPr>
          <p:nvPr/>
        </p:nvSpPr>
        <p:spPr>
          <a:xfrm>
            <a:off x="504395" y="617636"/>
            <a:ext cx="11078005" cy="72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おカネを理由に、歯の治療にいけない人がいます</a:t>
            </a:r>
            <a:endParaRPr lang="ja-JP" altLang="en-US" sz="2400" u="sng"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a:stretch>
            <a:fillRect/>
          </a:stretch>
        </p:blipFill>
        <p:spPr>
          <a:xfrm>
            <a:off x="1681953" y="1219200"/>
            <a:ext cx="7348263" cy="5342068"/>
          </a:xfrm>
          <a:prstGeom prst="rect">
            <a:avLst/>
          </a:prstGeom>
        </p:spPr>
      </p:pic>
      <p:sp>
        <p:nvSpPr>
          <p:cNvPr id="7" name="タイトル 1"/>
          <p:cNvSpPr txBox="1">
            <a:spLocks/>
          </p:cNvSpPr>
          <p:nvPr/>
        </p:nvSpPr>
        <p:spPr>
          <a:xfrm>
            <a:off x="203047" y="328399"/>
            <a:ext cx="3881273" cy="195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３．</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３を解いてみよう（歯科医療）</a:t>
            </a:r>
            <a:endParaRPr lang="ja-JP" altLang="en-US" sz="2000" dirty="0"/>
          </a:p>
        </p:txBody>
      </p:sp>
    </p:spTree>
    <p:extLst>
      <p:ext uri="{BB962C8B-B14F-4D97-AF65-F5344CB8AC3E}">
        <p14:creationId xmlns:p14="http://schemas.microsoft.com/office/powerpoint/2010/main" val="285446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24975" y="6318063"/>
            <a:ext cx="2705100" cy="365125"/>
          </a:xfrm>
        </p:spPr>
        <p:txBody>
          <a:bodyPr/>
          <a:lstStyle/>
          <a:p>
            <a:fld id="{32D0653C-C98C-4104-AACC-704AB1F870EB}" type="slidenum">
              <a:rPr kumimoji="1" lang="ja-JP" altLang="en-US" sz="3200" smtClean="0">
                <a:solidFill>
                  <a:schemeClr val="tx1"/>
                </a:solidFill>
              </a:rPr>
              <a:t>18</a:t>
            </a:fld>
            <a:endParaRPr kumimoji="1" lang="ja-JP" altLang="en-US" sz="3200" dirty="0">
              <a:solidFill>
                <a:schemeClr val="tx1"/>
              </a:solidFill>
            </a:endParaRPr>
          </a:p>
        </p:txBody>
      </p:sp>
      <p:sp>
        <p:nvSpPr>
          <p:cNvPr id="11" name="タイトル 1"/>
          <p:cNvSpPr txBox="1">
            <a:spLocks/>
          </p:cNvSpPr>
          <p:nvPr/>
        </p:nvSpPr>
        <p:spPr>
          <a:xfrm>
            <a:off x="504395" y="617636"/>
            <a:ext cx="6396277" cy="436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「保険で良い歯科医療」の実現をめざして</a:t>
            </a:r>
            <a:endParaRPr lang="ja-JP" altLang="en-US" sz="2400" u="sng"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3"/>
          <a:stretch>
            <a:fillRect/>
          </a:stretch>
        </p:blipFill>
        <p:spPr>
          <a:xfrm>
            <a:off x="504395" y="1053683"/>
            <a:ext cx="10829925" cy="5762625"/>
          </a:xfrm>
          <a:prstGeom prst="rect">
            <a:avLst/>
          </a:prstGeom>
        </p:spPr>
      </p:pic>
      <p:sp>
        <p:nvSpPr>
          <p:cNvPr id="7" name="タイトル 1"/>
          <p:cNvSpPr txBox="1">
            <a:spLocks/>
          </p:cNvSpPr>
          <p:nvPr/>
        </p:nvSpPr>
        <p:spPr>
          <a:xfrm>
            <a:off x="203047" y="328399"/>
            <a:ext cx="3881273" cy="195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３．</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３を解いてみよう（歯科医療）</a:t>
            </a:r>
            <a:endParaRPr lang="ja-JP" altLang="en-US" sz="2000" dirty="0"/>
          </a:p>
        </p:txBody>
      </p:sp>
    </p:spTree>
    <p:extLst>
      <p:ext uri="{BB962C8B-B14F-4D97-AF65-F5344CB8AC3E}">
        <p14:creationId xmlns:p14="http://schemas.microsoft.com/office/powerpoint/2010/main" val="161273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03047" y="671166"/>
            <a:ext cx="11669359" cy="5619906"/>
          </a:xfrm>
          <a:prstGeom prst="rect">
            <a:avLst/>
          </a:prstGeom>
        </p:spPr>
      </p:pic>
      <p:sp>
        <p:nvSpPr>
          <p:cNvPr id="3" name="タイトル 1"/>
          <p:cNvSpPr txBox="1">
            <a:spLocks/>
          </p:cNvSpPr>
          <p:nvPr/>
        </p:nvSpPr>
        <p:spPr>
          <a:xfrm>
            <a:off x="203047" y="328399"/>
            <a:ext cx="5149241" cy="1720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３．私たちが伝えたいこと、お願いしたいこと</a:t>
            </a:r>
            <a:endParaRPr lang="ja-JP" altLang="en-US" sz="2000" dirty="0"/>
          </a:p>
        </p:txBody>
      </p:sp>
      <p:sp>
        <p:nvSpPr>
          <p:cNvPr id="4" name="スライド番号プレースホルダー 1"/>
          <p:cNvSpPr>
            <a:spLocks noGrp="1"/>
          </p:cNvSpPr>
          <p:nvPr>
            <p:ph type="sldNum" sz="quarter" idx="12"/>
          </p:nvPr>
        </p:nvSpPr>
        <p:spPr>
          <a:xfrm>
            <a:off x="9324975" y="6330255"/>
            <a:ext cx="2705100" cy="365125"/>
          </a:xfrm>
        </p:spPr>
        <p:txBody>
          <a:bodyPr/>
          <a:lstStyle/>
          <a:p>
            <a:r>
              <a:rPr kumimoji="1" lang="en-US" altLang="ja-JP" sz="3200" dirty="0">
                <a:solidFill>
                  <a:schemeClr val="tx1"/>
                </a:solidFill>
              </a:rPr>
              <a:t>19</a:t>
            </a:r>
            <a:endParaRPr kumimoji="1" lang="ja-JP" altLang="en-US" sz="3200" dirty="0">
              <a:solidFill>
                <a:schemeClr val="tx1"/>
              </a:solidFill>
            </a:endParaRPr>
          </a:p>
        </p:txBody>
      </p:sp>
    </p:spTree>
    <p:extLst>
      <p:ext uri="{BB962C8B-B14F-4D97-AF65-F5344CB8AC3E}">
        <p14:creationId xmlns:p14="http://schemas.microsoft.com/office/powerpoint/2010/main" val="399067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2022" y="1358710"/>
            <a:ext cx="10484919" cy="584775"/>
          </a:xfrm>
          <a:prstGeom prst="rect">
            <a:avLst/>
          </a:prstGeom>
        </p:spPr>
        <p:txBody>
          <a:bodyPr wrap="square">
            <a:spAutoFit/>
          </a:bodyPr>
          <a:lstStyle/>
          <a:p>
            <a:pPr>
              <a:tabLst>
                <a:tab pos="3495675" algn="l"/>
              </a:tabLst>
            </a:pPr>
            <a:r>
              <a:rPr lang="ja-JP" altLang="en-US" sz="3200" dirty="0"/>
              <a:t>わたしたち、●●県保険医協会は、</a:t>
            </a:r>
            <a:endParaRPr lang="en-US" altLang="ja-JP" sz="3200" dirty="0"/>
          </a:p>
        </p:txBody>
      </p:sp>
      <p:sp>
        <p:nvSpPr>
          <p:cNvPr id="2" name="スライド番号プレースホルダー 1"/>
          <p:cNvSpPr>
            <a:spLocks noGrp="1"/>
          </p:cNvSpPr>
          <p:nvPr>
            <p:ph type="sldNum" sz="quarter" idx="12"/>
          </p:nvPr>
        </p:nvSpPr>
        <p:spPr>
          <a:xfrm>
            <a:off x="9134856" y="6222238"/>
            <a:ext cx="2743200" cy="365125"/>
          </a:xfrm>
        </p:spPr>
        <p:txBody>
          <a:bodyPr/>
          <a:lstStyle/>
          <a:p>
            <a:fld id="{32D0653C-C98C-4104-AACC-704AB1F870EB}" type="slidenum">
              <a:rPr kumimoji="1" lang="ja-JP" altLang="en-US" sz="3200" smtClean="0">
                <a:solidFill>
                  <a:schemeClr val="tx1"/>
                </a:solidFill>
              </a:rPr>
              <a:t>2</a:t>
            </a:fld>
            <a:endParaRPr kumimoji="1" lang="ja-JP" altLang="en-US" sz="3200" dirty="0">
              <a:solidFill>
                <a:schemeClr val="tx1"/>
              </a:solidFill>
            </a:endParaRPr>
          </a:p>
        </p:txBody>
      </p:sp>
      <p:sp>
        <p:nvSpPr>
          <p:cNvPr id="10" name="コンテンツ プレースホルダー 2"/>
          <p:cNvSpPr txBox="1">
            <a:spLocks/>
          </p:cNvSpPr>
          <p:nvPr/>
        </p:nvSpPr>
        <p:spPr>
          <a:xfrm>
            <a:off x="578223" y="2100383"/>
            <a:ext cx="10358718" cy="600230"/>
          </a:xfrm>
          <a:prstGeom prst="rect">
            <a:avLst/>
          </a:prstGeom>
          <a:solidFill>
            <a:schemeClr val="accent1">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000" dirty="0">
                <a:solidFill>
                  <a:srgbClr val="0070C0"/>
                </a:solidFill>
                <a:latin typeface="HGPｺﾞｼｯｸM" panose="020B0600000000000000" pitchFamily="50" charset="-128"/>
                <a:ea typeface="HGPｺﾞｼｯｸM" panose="020B0600000000000000" pitchFamily="50" charset="-128"/>
              </a:rPr>
              <a:t>県内の医師・歯科医師●●●</a:t>
            </a:r>
            <a:r>
              <a:rPr lang="ja-JP" altLang="en-US" sz="3000">
                <a:solidFill>
                  <a:srgbClr val="0070C0"/>
                </a:solidFill>
                <a:latin typeface="HGPｺﾞｼｯｸM" panose="020B0600000000000000" pitchFamily="50" charset="-128"/>
                <a:ea typeface="HGPｺﾞｼｯｸM" panose="020B0600000000000000" pitchFamily="50" charset="-128"/>
              </a:rPr>
              <a:t>●人の</a:t>
            </a:r>
            <a:r>
              <a:rPr lang="ja-JP" altLang="en-US" sz="3000" dirty="0">
                <a:solidFill>
                  <a:srgbClr val="0070C0"/>
                </a:solidFill>
                <a:latin typeface="HGPｺﾞｼｯｸM" panose="020B0600000000000000" pitchFamily="50" charset="-128"/>
                <a:ea typeface="HGPｺﾞｼｯｸM" panose="020B0600000000000000" pitchFamily="50" charset="-128"/>
              </a:rPr>
              <a:t>団体です。</a:t>
            </a:r>
            <a:endParaRPr lang="en-US" altLang="ja-JP" sz="3000" dirty="0">
              <a:solidFill>
                <a:srgbClr val="0070C0"/>
              </a:solidFill>
              <a:latin typeface="HGPｺﾞｼｯｸM" panose="020B0600000000000000" pitchFamily="50" charset="-128"/>
              <a:ea typeface="HGPｺﾞｼｯｸM" panose="020B0600000000000000" pitchFamily="50" charset="-128"/>
            </a:endParaRPr>
          </a:p>
        </p:txBody>
      </p:sp>
      <p:sp>
        <p:nvSpPr>
          <p:cNvPr id="11" name="スライド番号プレースホルダー 4"/>
          <p:cNvSpPr txBox="1">
            <a:spLocks/>
          </p:cNvSpPr>
          <p:nvPr/>
        </p:nvSpPr>
        <p:spPr>
          <a:xfrm>
            <a:off x="7548625" y="6865992"/>
            <a:ext cx="2267784" cy="40248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625CE18-0958-4033-B3A8-2162DBE44EA6}" type="slidenum">
              <a:rPr lang="ja-JP" altLang="en-US" smtClean="0"/>
              <a:pPr/>
              <a:t>2</a:t>
            </a:fld>
            <a:endParaRPr lang="ja-JP" altLang="en-US" dirty="0"/>
          </a:p>
        </p:txBody>
      </p:sp>
      <p:sp>
        <p:nvSpPr>
          <p:cNvPr id="14" name="コンテンツ プレースホルダー 2"/>
          <p:cNvSpPr txBox="1">
            <a:spLocks/>
          </p:cNvSpPr>
          <p:nvPr/>
        </p:nvSpPr>
        <p:spPr>
          <a:xfrm>
            <a:off x="578223" y="2880086"/>
            <a:ext cx="10358718" cy="1674425"/>
          </a:xfrm>
          <a:prstGeom prst="rect">
            <a:avLst/>
          </a:prstGeom>
          <a:solidFill>
            <a:schemeClr val="bg1">
              <a:lumMod val="95000"/>
            </a:schemeClr>
          </a:solidFill>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3000" dirty="0">
                <a:solidFill>
                  <a:srgbClr val="0070C0"/>
                </a:solidFill>
                <a:latin typeface="HGPｺﾞｼｯｸM" panose="020B0600000000000000" pitchFamily="50" charset="-128"/>
                <a:ea typeface="HGPｺﾞｼｯｸM" panose="020B0600000000000000" pitchFamily="50" charset="-128"/>
              </a:rPr>
              <a:t>こんな活動をしています。</a:t>
            </a:r>
            <a:endParaRPr lang="en-US" altLang="ja-JP" sz="3000" dirty="0">
              <a:solidFill>
                <a:srgbClr val="0070C0"/>
              </a:solidFill>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337806" y="127508"/>
            <a:ext cx="2042547" cy="338554"/>
          </a:xfrm>
          <a:prstGeom prst="rect">
            <a:avLst/>
          </a:prstGeom>
        </p:spPr>
        <p:txBody>
          <a:bodyPr wrap="none">
            <a:spAutoFit/>
          </a:bodyPr>
          <a:lstStyle/>
          <a:p>
            <a:r>
              <a:rPr lang="ja-JP" altLang="en-US" sz="1600" dirty="0">
                <a:solidFill>
                  <a:srgbClr val="EEECE1">
                    <a:lumMod val="50000"/>
                  </a:srgbClr>
                </a:solidFill>
                <a:latin typeface="Verdana" pitchFamily="34" charset="0"/>
              </a:rPr>
              <a:t>０</a:t>
            </a:r>
            <a:r>
              <a:rPr lang="en-US" altLang="ja-JP" sz="1600" dirty="0">
                <a:solidFill>
                  <a:srgbClr val="EEECE1">
                    <a:lumMod val="50000"/>
                  </a:srgbClr>
                </a:solidFill>
                <a:latin typeface="Verdana" pitchFamily="34" charset="0"/>
              </a:rPr>
              <a:t>.</a:t>
            </a:r>
            <a:r>
              <a:rPr lang="ja-JP" altLang="en-US" sz="1600" dirty="0">
                <a:solidFill>
                  <a:prstClr val="black">
                    <a:lumMod val="75000"/>
                    <a:lumOff val="25000"/>
                  </a:prstClr>
                </a:solidFill>
                <a:latin typeface="Verdana" pitchFamily="34" charset="0"/>
              </a:rPr>
              <a:t>　イントロダクション</a:t>
            </a:r>
            <a:endParaRPr lang="en-US" altLang="ja-JP" sz="1600" dirty="0">
              <a:solidFill>
                <a:srgbClr val="EEECE1">
                  <a:lumMod val="25000"/>
                </a:srgbClr>
              </a:solidFill>
              <a:latin typeface="Verdana" pitchFamily="34" charset="0"/>
            </a:endParaRPr>
          </a:p>
        </p:txBody>
      </p:sp>
      <p:sp>
        <p:nvSpPr>
          <p:cNvPr id="12" name="タイトル 1"/>
          <p:cNvSpPr txBox="1">
            <a:spLocks/>
          </p:cNvSpPr>
          <p:nvPr/>
        </p:nvSpPr>
        <p:spPr>
          <a:xfrm>
            <a:off x="452022" y="528526"/>
            <a:ext cx="3197617" cy="458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まずは、自己紹介です</a:t>
            </a:r>
            <a:endParaRPr lang="ja-JP" altLang="en-US" sz="2400" u="sng"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1716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096375" y="6261100"/>
            <a:ext cx="2743200" cy="365125"/>
          </a:xfrm>
        </p:spPr>
        <p:txBody>
          <a:bodyPr/>
          <a:lstStyle/>
          <a:p>
            <a:fld id="{32D0653C-C98C-4104-AACC-704AB1F870EB}" type="slidenum">
              <a:rPr kumimoji="1" lang="ja-JP" altLang="en-US" sz="3200" smtClean="0">
                <a:solidFill>
                  <a:schemeClr val="tx1"/>
                </a:solidFill>
              </a:rPr>
              <a:t>20</a:t>
            </a:fld>
            <a:endParaRPr kumimoji="1" lang="ja-JP" altLang="en-US" sz="3200" dirty="0">
              <a:solidFill>
                <a:schemeClr val="tx1"/>
              </a:solidFill>
            </a:endParaRPr>
          </a:p>
        </p:txBody>
      </p:sp>
      <p:sp>
        <p:nvSpPr>
          <p:cNvPr id="14" name="タイトル 1"/>
          <p:cNvSpPr txBox="1">
            <a:spLocks/>
          </p:cNvSpPr>
          <p:nvPr/>
        </p:nvSpPr>
        <p:spPr>
          <a:xfrm>
            <a:off x="789432" y="704185"/>
            <a:ext cx="10837210" cy="471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u="sng" dirty="0">
              <a:solidFill>
                <a:srgbClr val="EEECE1">
                  <a:lumMod val="25000"/>
                </a:srgbClr>
              </a:solidFill>
              <a:latin typeface="HGP創英角ｺﾞｼｯｸUB" panose="020B0900000000000000" pitchFamily="50" charset="-128"/>
              <a:ea typeface="HGP創英角ｺﾞｼｯｸUB" panose="020B0900000000000000" pitchFamily="50" charset="-128"/>
            </a:endParaRPr>
          </a:p>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この　「クイズで考える私たちの医療」　をご活用ください</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4638799" y="3024136"/>
            <a:ext cx="7200776" cy="3600986"/>
          </a:xfrm>
          <a:prstGeom prst="rect">
            <a:avLst/>
          </a:prstGeom>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（１）さあ、答えを書いて、応募しましょう</a:t>
            </a:r>
            <a:endParaRPr lang="en-US" altLang="ja-JP" sz="24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（２）その前に、「ご意見欄」にクイズを解いての感想や医療費負担についてのご意見など、お書きください。いただいた声を、国会議員や地方議員に届けます</a:t>
            </a:r>
            <a:endParaRPr lang="en-US" altLang="ja-JP" sz="24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（３）このチラシを周りの人にもお渡しください。</a:t>
            </a:r>
            <a:endParaRPr lang="en-US" altLang="ja-JP" sz="24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今日のように、みんなで問題を解きながら、いろいろと話しあうといいですね</a:t>
            </a:r>
            <a:endParaRPr lang="en-US" altLang="ja-JP" sz="24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9375649" y="328399"/>
            <a:ext cx="1926336" cy="2568448"/>
          </a:xfrm>
          <a:prstGeom prst="rect">
            <a:avLst/>
          </a:prstGeom>
        </p:spPr>
      </p:pic>
      <p:sp>
        <p:nvSpPr>
          <p:cNvPr id="9" name="タイトル 1"/>
          <p:cNvSpPr txBox="1">
            <a:spLocks/>
          </p:cNvSpPr>
          <p:nvPr/>
        </p:nvSpPr>
        <p:spPr>
          <a:xfrm>
            <a:off x="203047" y="328399"/>
            <a:ext cx="5149241" cy="1720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３．私たちが伝えたいこと、お願いしたいこと</a:t>
            </a:r>
            <a:endParaRPr lang="ja-JP" altLang="en-US" sz="2000" dirty="0"/>
          </a:p>
        </p:txBody>
      </p:sp>
      <p:pic>
        <p:nvPicPr>
          <p:cNvPr id="5" name="図 4"/>
          <p:cNvPicPr>
            <a:picLocks noChangeAspect="1"/>
          </p:cNvPicPr>
          <p:nvPr/>
        </p:nvPicPr>
        <p:blipFill>
          <a:blip r:embed="rId4"/>
          <a:stretch>
            <a:fillRect/>
          </a:stretch>
        </p:blipFill>
        <p:spPr>
          <a:xfrm>
            <a:off x="350994" y="1378931"/>
            <a:ext cx="4014065" cy="5211116"/>
          </a:xfrm>
          <a:prstGeom prst="rect">
            <a:avLst/>
          </a:prstGeom>
        </p:spPr>
      </p:pic>
    </p:spTree>
    <p:extLst>
      <p:ext uri="{BB962C8B-B14F-4D97-AF65-F5344CB8AC3E}">
        <p14:creationId xmlns:p14="http://schemas.microsoft.com/office/powerpoint/2010/main" val="182030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71185" y="1005072"/>
            <a:ext cx="10169968" cy="5298191"/>
          </a:xfrm>
          <a:prstGeom prst="rect">
            <a:avLst/>
          </a:prstGeom>
        </p:spPr>
      </p:pic>
      <p:sp>
        <p:nvSpPr>
          <p:cNvPr id="3" name="タイトル 1"/>
          <p:cNvSpPr txBox="1">
            <a:spLocks/>
          </p:cNvSpPr>
          <p:nvPr/>
        </p:nvSpPr>
        <p:spPr>
          <a:xfrm>
            <a:off x="571185" y="560047"/>
            <a:ext cx="5149241" cy="1720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（補足）　社会保障の財源は？</a:t>
            </a:r>
            <a:endParaRPr lang="ja-JP" altLang="en-US" sz="2000" dirty="0"/>
          </a:p>
        </p:txBody>
      </p:sp>
      <p:sp>
        <p:nvSpPr>
          <p:cNvPr id="4" name="スライド番号プレースホルダー 1"/>
          <p:cNvSpPr>
            <a:spLocks noGrp="1"/>
          </p:cNvSpPr>
          <p:nvPr>
            <p:ph type="sldNum" sz="quarter" idx="12"/>
          </p:nvPr>
        </p:nvSpPr>
        <p:spPr>
          <a:xfrm>
            <a:off x="9324975" y="6318063"/>
            <a:ext cx="2705100" cy="365125"/>
          </a:xfrm>
        </p:spPr>
        <p:txBody>
          <a:bodyPr/>
          <a:lstStyle/>
          <a:p>
            <a:r>
              <a:rPr kumimoji="1" lang="en-US" altLang="ja-JP" sz="3200" dirty="0">
                <a:solidFill>
                  <a:schemeClr val="tx1"/>
                </a:solidFill>
              </a:rPr>
              <a:t>21</a:t>
            </a:r>
            <a:endParaRPr kumimoji="1" lang="ja-JP" altLang="en-US" sz="3200" dirty="0">
              <a:solidFill>
                <a:schemeClr val="tx1"/>
              </a:solidFill>
            </a:endParaRPr>
          </a:p>
        </p:txBody>
      </p:sp>
    </p:spTree>
    <p:extLst>
      <p:ext uri="{BB962C8B-B14F-4D97-AF65-F5344CB8AC3E}">
        <p14:creationId xmlns:p14="http://schemas.microsoft.com/office/powerpoint/2010/main" val="318107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299" y="1987205"/>
            <a:ext cx="6255161" cy="3993377"/>
          </a:xfrm>
          <a:prstGeom prst="rect">
            <a:avLst/>
          </a:prstGeom>
          <a:noFill/>
          <a:ln>
            <a:noFill/>
          </a:ln>
        </p:spPr>
      </p:pic>
      <p:sp>
        <p:nvSpPr>
          <p:cNvPr id="8" name="角丸四角形 7"/>
          <p:cNvSpPr/>
          <p:nvPr/>
        </p:nvSpPr>
        <p:spPr>
          <a:xfrm>
            <a:off x="323850" y="1112998"/>
            <a:ext cx="10795271" cy="54850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400" kern="100" dirty="0">
                <a:solidFill>
                  <a:srgbClr val="000000"/>
                </a:solidFill>
                <a:effectLst/>
                <a:latin typeface="+mj-ea"/>
                <a:ea typeface="+mj-ea"/>
                <a:cs typeface="Times New Roman" panose="02020603050405020304" pitchFamily="18" charset="0"/>
              </a:rPr>
              <a:t>　確かに高齢化が進んでいます。しかし、それに見合った支出はなされていません</a:t>
            </a:r>
            <a:endParaRPr lang="ja-JP" sz="1050" kern="100" dirty="0">
              <a:effectLst/>
              <a:ea typeface="ＭＳ 明朝" panose="02020609040205080304" pitchFamily="17" charset="-128"/>
              <a:cs typeface="Times New Roman" panose="02020603050405020304" pitchFamily="18" charset="0"/>
            </a:endParaRPr>
          </a:p>
        </p:txBody>
      </p:sp>
      <p:sp>
        <p:nvSpPr>
          <p:cNvPr id="9" name="四角形吹き出し 8"/>
          <p:cNvSpPr/>
          <p:nvPr/>
        </p:nvSpPr>
        <p:spPr>
          <a:xfrm>
            <a:off x="177755" y="5980582"/>
            <a:ext cx="11309395" cy="744068"/>
          </a:xfrm>
          <a:prstGeom prst="wedgeRectCallout">
            <a:avLst>
              <a:gd name="adj1" fmla="val -330"/>
              <a:gd name="adj2" fmla="val -316291"/>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400" kern="100" dirty="0">
                <a:effectLst/>
                <a:latin typeface="+mn-ea"/>
                <a:cs typeface="Times New Roman" panose="02020603050405020304" pitchFamily="18" charset="0"/>
              </a:rPr>
              <a:t>①横軸を見てください。確かに日本は、主要先進国よりも高齢化は急速に進んでいます</a:t>
            </a:r>
            <a:r>
              <a:rPr lang="ja-JP" altLang="en-US" sz="2400" kern="100" dirty="0">
                <a:effectLst/>
                <a:latin typeface="+mn-ea"/>
                <a:cs typeface="Times New Roman" panose="02020603050405020304" pitchFamily="18" charset="0"/>
              </a:rPr>
              <a:t>。</a:t>
            </a:r>
            <a:endParaRPr lang="ja-JP" sz="2400" kern="100" dirty="0">
              <a:effectLst/>
              <a:latin typeface="+mn-ea"/>
              <a:cs typeface="Times New Roman" panose="02020603050405020304" pitchFamily="18" charset="0"/>
            </a:endParaRPr>
          </a:p>
        </p:txBody>
      </p:sp>
      <p:sp>
        <p:nvSpPr>
          <p:cNvPr id="10" name="四角形吹き出し 9"/>
          <p:cNvSpPr/>
          <p:nvPr/>
        </p:nvSpPr>
        <p:spPr>
          <a:xfrm>
            <a:off x="7347215" y="2254045"/>
            <a:ext cx="4473530" cy="2349909"/>
          </a:xfrm>
          <a:prstGeom prst="wedgeRectCallout">
            <a:avLst>
              <a:gd name="adj1" fmla="val -81430"/>
              <a:gd name="adj2" fmla="val 198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2400" kern="100" dirty="0">
                <a:effectLst/>
                <a:latin typeface="+mj-ea"/>
                <a:ea typeface="+mj-ea"/>
                <a:cs typeface="Times New Roman" panose="02020603050405020304" pitchFamily="18" charset="0"/>
              </a:rPr>
              <a:t>②ところが、日本はドイツ、フランスと比較して、高齢化の割には社会保障等にお金をかけていません。</a:t>
            </a:r>
          </a:p>
        </p:txBody>
      </p:sp>
      <p:sp>
        <p:nvSpPr>
          <p:cNvPr id="3" name="スライド番号プレースホルダー 2"/>
          <p:cNvSpPr>
            <a:spLocks noGrp="1"/>
          </p:cNvSpPr>
          <p:nvPr>
            <p:ph type="sldNum" sz="quarter" idx="12"/>
          </p:nvPr>
        </p:nvSpPr>
        <p:spPr>
          <a:xfrm>
            <a:off x="9448800" y="6313308"/>
            <a:ext cx="2743200" cy="365125"/>
          </a:xfrm>
        </p:spPr>
        <p:txBody>
          <a:bodyPr/>
          <a:lstStyle/>
          <a:p>
            <a:fld id="{32D0653C-C98C-4104-AACC-704AB1F870EB}" type="slidenum">
              <a:rPr kumimoji="1" lang="ja-JP" altLang="en-US" sz="3200" smtClean="0">
                <a:solidFill>
                  <a:schemeClr val="tx1"/>
                </a:solidFill>
              </a:rPr>
              <a:t>22</a:t>
            </a:fld>
            <a:endParaRPr kumimoji="1" lang="ja-JP" altLang="en-US" sz="3200" dirty="0">
              <a:solidFill>
                <a:schemeClr val="tx1"/>
              </a:solidFill>
            </a:endParaRPr>
          </a:p>
        </p:txBody>
      </p:sp>
      <p:sp>
        <p:nvSpPr>
          <p:cNvPr id="12" name="タイトル 1"/>
          <p:cNvSpPr txBox="1">
            <a:spLocks/>
          </p:cNvSpPr>
          <p:nvPr/>
        </p:nvSpPr>
        <p:spPr>
          <a:xfrm>
            <a:off x="323850" y="614112"/>
            <a:ext cx="4687421" cy="349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財政悪化は社会保障が原因？</a:t>
            </a:r>
          </a:p>
        </p:txBody>
      </p:sp>
      <p:sp>
        <p:nvSpPr>
          <p:cNvPr id="13" name="タイトル 1"/>
          <p:cNvSpPr txBox="1">
            <a:spLocks/>
          </p:cNvSpPr>
          <p:nvPr/>
        </p:nvSpPr>
        <p:spPr>
          <a:xfrm>
            <a:off x="330154" y="350198"/>
            <a:ext cx="5149241" cy="1720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（補足）　社会保障の財源は？</a:t>
            </a:r>
            <a:endParaRPr lang="ja-JP" altLang="en-US" sz="2000" dirty="0"/>
          </a:p>
        </p:txBody>
      </p:sp>
    </p:spTree>
    <p:extLst>
      <p:ext uri="{BB962C8B-B14F-4D97-AF65-F5344CB8AC3E}">
        <p14:creationId xmlns:p14="http://schemas.microsoft.com/office/powerpoint/2010/main" val="211435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81999" y="890016"/>
            <a:ext cx="11350167" cy="5437632"/>
          </a:xfrm>
          <a:prstGeom prst="rect">
            <a:avLst/>
          </a:prstGeom>
        </p:spPr>
      </p:pic>
      <p:sp>
        <p:nvSpPr>
          <p:cNvPr id="3" name="タイトル 1"/>
          <p:cNvSpPr txBox="1">
            <a:spLocks/>
          </p:cNvSpPr>
          <p:nvPr/>
        </p:nvSpPr>
        <p:spPr>
          <a:xfrm>
            <a:off x="571185" y="560047"/>
            <a:ext cx="5149241" cy="1720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（補足）　社会保障の財源は？</a:t>
            </a:r>
            <a:endParaRPr lang="ja-JP" altLang="en-US" sz="2000" dirty="0"/>
          </a:p>
        </p:txBody>
      </p:sp>
      <p:sp>
        <p:nvSpPr>
          <p:cNvPr id="4" name="スライド番号プレースホルダー 1"/>
          <p:cNvSpPr>
            <a:spLocks noGrp="1"/>
          </p:cNvSpPr>
          <p:nvPr>
            <p:ph type="sldNum" sz="quarter" idx="12"/>
          </p:nvPr>
        </p:nvSpPr>
        <p:spPr>
          <a:xfrm>
            <a:off x="9324975" y="6318063"/>
            <a:ext cx="2705100" cy="365125"/>
          </a:xfrm>
        </p:spPr>
        <p:txBody>
          <a:bodyPr/>
          <a:lstStyle/>
          <a:p>
            <a:r>
              <a:rPr kumimoji="1" lang="en-US" altLang="ja-JP" sz="3200" dirty="0">
                <a:solidFill>
                  <a:schemeClr val="tx1"/>
                </a:solidFill>
              </a:rPr>
              <a:t>23</a:t>
            </a:r>
            <a:endParaRPr kumimoji="1" lang="ja-JP" altLang="en-US" sz="3200" dirty="0">
              <a:solidFill>
                <a:schemeClr val="tx1"/>
              </a:solidFill>
            </a:endParaRPr>
          </a:p>
        </p:txBody>
      </p:sp>
    </p:spTree>
    <p:extLst>
      <p:ext uri="{BB962C8B-B14F-4D97-AF65-F5344CB8AC3E}">
        <p14:creationId xmlns:p14="http://schemas.microsoft.com/office/powerpoint/2010/main" val="309323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59929" y="1019428"/>
            <a:ext cx="11146855" cy="4463367"/>
          </a:xfrm>
          <a:prstGeom prst="rect">
            <a:avLst/>
          </a:prstGeom>
        </p:spPr>
      </p:pic>
      <p:sp>
        <p:nvSpPr>
          <p:cNvPr id="3" name="タイトル 1"/>
          <p:cNvSpPr txBox="1">
            <a:spLocks/>
          </p:cNvSpPr>
          <p:nvPr/>
        </p:nvSpPr>
        <p:spPr>
          <a:xfrm>
            <a:off x="571185" y="560047"/>
            <a:ext cx="5149241" cy="1720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（補足）　社会保障の財源は？</a:t>
            </a:r>
            <a:endParaRPr lang="ja-JP" altLang="en-US" sz="2000" dirty="0"/>
          </a:p>
        </p:txBody>
      </p:sp>
      <p:sp>
        <p:nvSpPr>
          <p:cNvPr id="4" name="スライド番号プレースホルダー 1"/>
          <p:cNvSpPr>
            <a:spLocks noGrp="1"/>
          </p:cNvSpPr>
          <p:nvPr>
            <p:ph type="sldNum" sz="quarter" idx="12"/>
          </p:nvPr>
        </p:nvSpPr>
        <p:spPr>
          <a:xfrm>
            <a:off x="9324975" y="6318063"/>
            <a:ext cx="2705100" cy="365125"/>
          </a:xfrm>
        </p:spPr>
        <p:txBody>
          <a:bodyPr/>
          <a:lstStyle/>
          <a:p>
            <a:r>
              <a:rPr kumimoji="1" lang="en-US" altLang="ja-JP" sz="3200" dirty="0">
                <a:solidFill>
                  <a:schemeClr val="tx1"/>
                </a:solidFill>
              </a:rPr>
              <a:t>24</a:t>
            </a:r>
            <a:endParaRPr kumimoji="1" lang="ja-JP" altLang="en-US" sz="3200" dirty="0">
              <a:solidFill>
                <a:schemeClr val="tx1"/>
              </a:solidFill>
            </a:endParaRPr>
          </a:p>
        </p:txBody>
      </p:sp>
    </p:spTree>
    <p:extLst>
      <p:ext uri="{BB962C8B-B14F-4D97-AF65-F5344CB8AC3E}">
        <p14:creationId xmlns:p14="http://schemas.microsoft.com/office/powerpoint/2010/main" val="376199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4"/>
          <p:cNvSpPr txBox="1">
            <a:spLocks/>
          </p:cNvSpPr>
          <p:nvPr/>
        </p:nvSpPr>
        <p:spPr>
          <a:xfrm>
            <a:off x="7548625" y="6865992"/>
            <a:ext cx="2267784" cy="40248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625CE18-0958-4033-B3A8-2162DBE44EA6}" type="slidenum">
              <a:rPr lang="ja-JP" altLang="en-US" smtClean="0"/>
              <a:pPr/>
              <a:t>3</a:t>
            </a:fld>
            <a:endParaRPr lang="ja-JP" altLang="en-US" dirty="0"/>
          </a:p>
        </p:txBody>
      </p:sp>
      <p:sp>
        <p:nvSpPr>
          <p:cNvPr id="9" name="正方形/長方形 8"/>
          <p:cNvSpPr/>
          <p:nvPr/>
        </p:nvSpPr>
        <p:spPr>
          <a:xfrm>
            <a:off x="337806" y="127508"/>
            <a:ext cx="2042547" cy="338554"/>
          </a:xfrm>
          <a:prstGeom prst="rect">
            <a:avLst/>
          </a:prstGeom>
        </p:spPr>
        <p:txBody>
          <a:bodyPr wrap="none">
            <a:spAutoFit/>
          </a:bodyPr>
          <a:lstStyle/>
          <a:p>
            <a:r>
              <a:rPr lang="ja-JP" altLang="en-US" sz="1600" dirty="0">
                <a:solidFill>
                  <a:srgbClr val="EEECE1">
                    <a:lumMod val="50000"/>
                  </a:srgbClr>
                </a:solidFill>
                <a:latin typeface="Verdana" pitchFamily="34" charset="0"/>
              </a:rPr>
              <a:t>０</a:t>
            </a:r>
            <a:r>
              <a:rPr lang="en-US" altLang="ja-JP" sz="1600" dirty="0">
                <a:solidFill>
                  <a:srgbClr val="EEECE1">
                    <a:lumMod val="50000"/>
                  </a:srgbClr>
                </a:solidFill>
                <a:latin typeface="Verdana" pitchFamily="34" charset="0"/>
              </a:rPr>
              <a:t>.</a:t>
            </a:r>
            <a:r>
              <a:rPr lang="ja-JP" altLang="en-US" sz="1600" dirty="0">
                <a:solidFill>
                  <a:prstClr val="black">
                    <a:lumMod val="75000"/>
                    <a:lumOff val="25000"/>
                  </a:prstClr>
                </a:solidFill>
                <a:latin typeface="Verdana" pitchFamily="34" charset="0"/>
              </a:rPr>
              <a:t>　イントロダクション</a:t>
            </a:r>
            <a:endParaRPr lang="en-US" altLang="ja-JP" sz="1600" dirty="0">
              <a:solidFill>
                <a:srgbClr val="EEECE1">
                  <a:lumMod val="25000"/>
                </a:srgbClr>
              </a:solidFill>
              <a:latin typeface="Verdana" pitchFamily="34" charset="0"/>
            </a:endParaRPr>
          </a:p>
        </p:txBody>
      </p:sp>
      <p:sp>
        <p:nvSpPr>
          <p:cNvPr id="12" name="タイトル 1"/>
          <p:cNvSpPr txBox="1">
            <a:spLocks/>
          </p:cNvSpPr>
          <p:nvPr/>
        </p:nvSpPr>
        <p:spPr>
          <a:xfrm>
            <a:off x="452021" y="528525"/>
            <a:ext cx="8521649" cy="5497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u="sng" dirty="0">
                <a:solidFill>
                  <a:srgbClr val="EEECE1">
                    <a:lumMod val="25000"/>
                  </a:srgbClr>
                </a:solidFill>
                <a:latin typeface="HGP創英角ｺﾞｼｯｸUB" panose="020B0900000000000000" pitchFamily="50" charset="-128"/>
                <a:ea typeface="HGP創英角ｺﾞｼｯｸUB" panose="020B0900000000000000" pitchFamily="50" charset="-128"/>
              </a:rPr>
              <a:t>では、お手元のクイズチラシをあけてみましょう。</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19" name="スライド番号プレースホルダー 3"/>
          <p:cNvSpPr txBox="1">
            <a:spLocks/>
          </p:cNvSpPr>
          <p:nvPr/>
        </p:nvSpPr>
        <p:spPr>
          <a:xfrm>
            <a:off x="11479873" y="6179206"/>
            <a:ext cx="561975" cy="518287"/>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dirty="0">
                <a:solidFill>
                  <a:schemeClr val="tx1"/>
                </a:solidFill>
              </a:rPr>
              <a:t>３</a:t>
            </a:r>
          </a:p>
        </p:txBody>
      </p:sp>
      <p:pic>
        <p:nvPicPr>
          <p:cNvPr id="13" name="図 12"/>
          <p:cNvPicPr>
            <a:picLocks noChangeAspect="1"/>
          </p:cNvPicPr>
          <p:nvPr/>
        </p:nvPicPr>
        <p:blipFill>
          <a:blip r:embed="rId3"/>
          <a:stretch>
            <a:fillRect/>
          </a:stretch>
        </p:blipFill>
        <p:spPr>
          <a:xfrm>
            <a:off x="452021" y="1078247"/>
            <a:ext cx="4710502" cy="5390907"/>
          </a:xfrm>
          <a:prstGeom prst="rect">
            <a:avLst/>
          </a:prstGeom>
        </p:spPr>
      </p:pic>
      <p:pic>
        <p:nvPicPr>
          <p:cNvPr id="20" name="図 19"/>
          <p:cNvPicPr>
            <a:picLocks noChangeAspect="1"/>
          </p:cNvPicPr>
          <p:nvPr/>
        </p:nvPicPr>
        <p:blipFill>
          <a:blip r:embed="rId4"/>
          <a:stretch>
            <a:fillRect/>
          </a:stretch>
        </p:blipFill>
        <p:spPr>
          <a:xfrm>
            <a:off x="5552701" y="1140710"/>
            <a:ext cx="3794415" cy="5328444"/>
          </a:xfrm>
          <a:prstGeom prst="rect">
            <a:avLst/>
          </a:prstGeom>
        </p:spPr>
      </p:pic>
    </p:spTree>
    <p:extLst>
      <p:ext uri="{BB962C8B-B14F-4D97-AF65-F5344CB8AC3E}">
        <p14:creationId xmlns:p14="http://schemas.microsoft.com/office/powerpoint/2010/main" val="151640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sp>
        <p:nvSpPr>
          <p:cNvPr id="2" name="スライド番号プレースホルダー 1"/>
          <p:cNvSpPr>
            <a:spLocks noGrp="1"/>
          </p:cNvSpPr>
          <p:nvPr>
            <p:ph type="sldNum" sz="quarter" idx="12"/>
          </p:nvPr>
        </p:nvSpPr>
        <p:spPr>
          <a:xfrm>
            <a:off x="9305544" y="6356350"/>
            <a:ext cx="2743200" cy="365125"/>
          </a:xfrm>
        </p:spPr>
        <p:txBody>
          <a:bodyPr/>
          <a:lstStyle/>
          <a:p>
            <a:fld id="{32D0653C-C98C-4104-AACC-704AB1F870EB}" type="slidenum">
              <a:rPr kumimoji="1" lang="ja-JP" altLang="en-US" sz="3200" smtClean="0">
                <a:solidFill>
                  <a:schemeClr val="tx1"/>
                </a:solidFill>
              </a:rPr>
              <a:t>4</a:t>
            </a:fld>
            <a:endParaRPr kumimoji="1" lang="ja-JP" altLang="en-US" sz="3200" dirty="0">
              <a:solidFill>
                <a:schemeClr val="tx1"/>
              </a:solidFill>
            </a:endParaRPr>
          </a:p>
        </p:txBody>
      </p:sp>
      <p:sp>
        <p:nvSpPr>
          <p:cNvPr id="11" name="テキスト ボックス 10"/>
          <p:cNvSpPr txBox="1"/>
          <p:nvPr/>
        </p:nvSpPr>
        <p:spPr>
          <a:xfrm>
            <a:off x="8807759" y="4377157"/>
            <a:ext cx="2067505" cy="462837"/>
          </a:xfrm>
          <a:prstGeom prst="rect">
            <a:avLst/>
          </a:prstGeom>
          <a:noFill/>
        </p:spPr>
        <p:txBody>
          <a:bodyPr wrap="square" rtlCol="0">
            <a:spAutoFit/>
          </a:bodyPr>
          <a:lstStyle/>
          <a:p>
            <a:pPr marL="0" lvl="1" algn="just"/>
            <a:r>
              <a:rPr lang="ja-JP" altLang="en-US" sz="2400" dirty="0"/>
              <a:t>ヒントはここに</a:t>
            </a:r>
            <a:endParaRPr lang="en-US" altLang="ja-JP" dirty="0"/>
          </a:p>
        </p:txBody>
      </p:sp>
      <p:sp>
        <p:nvSpPr>
          <p:cNvPr id="19" name="テキスト ボックス 18"/>
          <p:cNvSpPr txBox="1"/>
          <p:nvPr/>
        </p:nvSpPr>
        <p:spPr>
          <a:xfrm>
            <a:off x="8807759" y="5446007"/>
            <a:ext cx="2360113" cy="461665"/>
          </a:xfrm>
          <a:prstGeom prst="rect">
            <a:avLst/>
          </a:prstGeom>
          <a:noFill/>
        </p:spPr>
        <p:txBody>
          <a:bodyPr wrap="square" rtlCol="0">
            <a:spAutoFit/>
          </a:bodyPr>
          <a:lstStyle/>
          <a:p>
            <a:pPr marL="0" lvl="1" algn="just"/>
            <a:r>
              <a:rPr lang="ja-JP" altLang="en-US" sz="2400" dirty="0"/>
              <a:t>ここにも注目！</a:t>
            </a:r>
            <a:endParaRPr lang="en-US" altLang="ja-JP" dirty="0"/>
          </a:p>
        </p:txBody>
      </p:sp>
      <p:pic>
        <p:nvPicPr>
          <p:cNvPr id="3" name="図 2"/>
          <p:cNvPicPr>
            <a:picLocks noChangeAspect="1"/>
          </p:cNvPicPr>
          <p:nvPr/>
        </p:nvPicPr>
        <p:blipFill>
          <a:blip r:embed="rId3"/>
          <a:stretch>
            <a:fillRect/>
          </a:stretch>
        </p:blipFill>
        <p:spPr>
          <a:xfrm>
            <a:off x="203047" y="655955"/>
            <a:ext cx="7802220" cy="6065520"/>
          </a:xfrm>
          <a:prstGeom prst="rect">
            <a:avLst/>
          </a:prstGeom>
        </p:spPr>
      </p:pic>
      <p:cxnSp>
        <p:nvCxnSpPr>
          <p:cNvPr id="12" name="直線矢印コネクタ 11"/>
          <p:cNvCxnSpPr/>
          <p:nvPr/>
        </p:nvCxnSpPr>
        <p:spPr>
          <a:xfrm flipH="1">
            <a:off x="7290206" y="4632204"/>
            <a:ext cx="1414882" cy="12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a:stCxn id="19" idx="1"/>
          </p:cNvCxnSpPr>
          <p:nvPr/>
        </p:nvCxnSpPr>
        <p:spPr>
          <a:xfrm flipH="1" flipV="1">
            <a:off x="7290206" y="5676839"/>
            <a:ext cx="1517553" cy="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6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4395" y="954823"/>
            <a:ext cx="2916256" cy="461665"/>
          </a:xfrm>
          <a:prstGeom prst="rect">
            <a:avLst/>
          </a:prstGeom>
        </p:spPr>
        <p:txBody>
          <a:bodyPr wrap="square">
            <a:spAutoFit/>
          </a:bodyPr>
          <a:lstStyle/>
          <a:p>
            <a:pPr marL="0" lvl="1" algn="just"/>
            <a:r>
              <a:rPr lang="ja-JP" altLang="en-US" sz="2400" u="sng" dirty="0">
                <a:latin typeface="HGP創英角ｺﾞｼｯｸUB" panose="020B0900000000000000" pitchFamily="50" charset="-128"/>
                <a:ea typeface="HGP創英角ｺﾞｼｯｸUB" panose="020B0900000000000000" pitchFamily="50" charset="-128"/>
              </a:rPr>
              <a:t>増えてきた患者負担</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p:cNvSpPr>
            <a:spLocks noGrp="1"/>
          </p:cNvSpPr>
          <p:nvPr>
            <p:ph type="sldNum" sz="quarter" idx="12"/>
          </p:nvPr>
        </p:nvSpPr>
        <p:spPr>
          <a:xfrm>
            <a:off x="9191625" y="6277652"/>
            <a:ext cx="2743200" cy="365125"/>
          </a:xfrm>
        </p:spPr>
        <p:txBody>
          <a:bodyPr/>
          <a:lstStyle/>
          <a:p>
            <a:fld id="{32D0653C-C98C-4104-AACC-704AB1F870EB}" type="slidenum">
              <a:rPr kumimoji="1" lang="ja-JP" altLang="en-US" sz="3200" smtClean="0">
                <a:solidFill>
                  <a:schemeClr val="tx1"/>
                </a:solidFill>
              </a:rPr>
              <a:t>5</a:t>
            </a:fld>
            <a:endParaRPr kumimoji="1" lang="ja-JP" altLang="en-US" sz="3200" dirty="0">
              <a:solidFill>
                <a:schemeClr val="tx1"/>
              </a:solidFill>
            </a:endParaRPr>
          </a:p>
        </p:txBody>
      </p:sp>
      <p:pic>
        <p:nvPicPr>
          <p:cNvPr id="3" name="図 2"/>
          <p:cNvPicPr>
            <a:picLocks noChangeAspect="1"/>
          </p:cNvPicPr>
          <p:nvPr/>
        </p:nvPicPr>
        <p:blipFill>
          <a:blip r:embed="rId3"/>
          <a:stretch>
            <a:fillRect/>
          </a:stretch>
        </p:blipFill>
        <p:spPr>
          <a:xfrm>
            <a:off x="365416" y="1553730"/>
            <a:ext cx="11712180" cy="2375584"/>
          </a:xfrm>
          <a:prstGeom prst="rect">
            <a:avLst/>
          </a:prstGeom>
        </p:spPr>
      </p:pic>
      <p:sp>
        <p:nvSpPr>
          <p:cNvPr id="8" name="角丸四角形 7"/>
          <p:cNvSpPr/>
          <p:nvPr/>
        </p:nvSpPr>
        <p:spPr>
          <a:xfrm>
            <a:off x="1461246" y="2168993"/>
            <a:ext cx="1120589" cy="57252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7737608" y="2168993"/>
            <a:ext cx="1120589" cy="57252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510118" y="3051751"/>
            <a:ext cx="1004048" cy="6237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8858197" y="3082785"/>
            <a:ext cx="1998062" cy="59274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499617" y="4714259"/>
            <a:ext cx="11181790" cy="1426151"/>
          </a:xfrm>
          <a:prstGeom prst="wedgeRoundRectCallout">
            <a:avLst>
              <a:gd name="adj1" fmla="val -21235"/>
              <a:gd name="adj2" fmla="val -10852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ja-JP" altLang="en-US" sz="3200" b="1" kern="100" dirty="0">
                <a:effectLst/>
                <a:ea typeface="ＭＳ ゴシック" panose="020B0609070205080204" pitchFamily="49" charset="-128"/>
                <a:cs typeface="Century" panose="02040604050505020304" pitchFamily="18" charset="0"/>
              </a:rPr>
              <a:t>サラリーマン世代は、</a:t>
            </a:r>
            <a:r>
              <a:rPr lang="ja-JP" altLang="en-US" sz="3200" b="1" kern="100" dirty="0">
                <a:ea typeface="ＭＳ ゴシック" panose="020B0609070205080204" pitchFamily="49" charset="-128"/>
                <a:cs typeface="Century" panose="02040604050505020304" pitchFamily="18" charset="0"/>
              </a:rPr>
              <a:t>かつて、「負担なし」が今では３割に</a:t>
            </a:r>
            <a:endParaRPr lang="en-US" altLang="ja-JP" sz="3200" b="1" kern="100" dirty="0">
              <a:ea typeface="ＭＳ ゴシック" panose="020B0609070205080204" pitchFamily="49" charset="-128"/>
              <a:cs typeface="Century" panose="02040604050505020304" pitchFamily="18" charset="0"/>
            </a:endParaRPr>
          </a:p>
          <a:p>
            <a:pPr>
              <a:spcAft>
                <a:spcPts val="0"/>
              </a:spcAft>
            </a:pPr>
            <a:endParaRPr lang="en-US" altLang="ja-JP" sz="800" b="1" kern="100" dirty="0">
              <a:ea typeface="ＭＳ ゴシック" panose="020B0609070205080204" pitchFamily="49" charset="-128"/>
              <a:cs typeface="Century" panose="02040604050505020304" pitchFamily="18" charset="0"/>
            </a:endParaRPr>
          </a:p>
          <a:p>
            <a:pPr>
              <a:spcAft>
                <a:spcPts val="0"/>
              </a:spcAft>
            </a:pPr>
            <a:r>
              <a:rPr lang="ja-JP" altLang="en-US" sz="3200" b="1" kern="100" dirty="0">
                <a:ea typeface="ＭＳ ゴシック" panose="020B0609070205080204" pitchFamily="49" charset="-128"/>
                <a:cs typeface="Century" panose="02040604050505020304" pitchFamily="18" charset="0"/>
              </a:rPr>
              <a:t>高齢者もかつて、「負担なし」が今では１～２割に</a:t>
            </a:r>
            <a:endParaRPr lang="en-US" altLang="ja-JP" sz="3200" b="1" kern="100" dirty="0">
              <a:ea typeface="ＭＳ ゴシック" panose="020B0609070205080204" pitchFamily="49" charset="-128"/>
              <a:cs typeface="Century" panose="02040604050505020304" pitchFamily="18" charset="0"/>
            </a:endParaRPr>
          </a:p>
        </p:txBody>
      </p:sp>
      <p:sp>
        <p:nvSpPr>
          <p:cNvPr id="14" name="タイトル 1"/>
          <p:cNvSpPr txBox="1">
            <a:spLocks/>
          </p:cNvSpPr>
          <p:nvPr/>
        </p:nvSpPr>
        <p:spPr>
          <a:xfrm>
            <a:off x="354395" y="43393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spTree>
    <p:extLst>
      <p:ext uri="{BB962C8B-B14F-4D97-AF65-F5344CB8AC3E}">
        <p14:creationId xmlns:p14="http://schemas.microsoft.com/office/powerpoint/2010/main" val="292656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77465" y="6369464"/>
            <a:ext cx="2743200" cy="365125"/>
          </a:xfrm>
        </p:spPr>
        <p:txBody>
          <a:bodyPr/>
          <a:lstStyle/>
          <a:p>
            <a:fld id="{32D0653C-C98C-4104-AACC-704AB1F870EB}" type="slidenum">
              <a:rPr kumimoji="1" lang="ja-JP" altLang="en-US" sz="3200" smtClean="0">
                <a:solidFill>
                  <a:schemeClr val="tx1"/>
                </a:solidFill>
              </a:rPr>
              <a:t>6</a:t>
            </a:fld>
            <a:endParaRPr kumimoji="1" lang="ja-JP" altLang="en-US" sz="3200" dirty="0">
              <a:solidFill>
                <a:schemeClr val="tx1"/>
              </a:solidFill>
            </a:endParaRPr>
          </a:p>
        </p:txBody>
      </p:sp>
      <p:sp>
        <p:nvSpPr>
          <p:cNvPr id="10" name="タイトル 1"/>
          <p:cNvSpPr txBox="1">
            <a:spLocks/>
          </p:cNvSpPr>
          <p:nvPr/>
        </p:nvSpPr>
        <p:spPr>
          <a:xfrm>
            <a:off x="504807" y="613981"/>
            <a:ext cx="10787784" cy="467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u="sng" dirty="0">
              <a:latin typeface="HGP創英角ｺﾞｼｯｸUB" panose="020B0900000000000000" pitchFamily="50" charset="-128"/>
              <a:ea typeface="HGP創英角ｺﾞｼｯｸUB" panose="020B0900000000000000" pitchFamily="50" charset="-128"/>
            </a:endParaRPr>
          </a:p>
          <a:p>
            <a:r>
              <a:rPr lang="ja-JP" altLang="en-US" sz="2400" u="sng" dirty="0">
                <a:latin typeface="HGP創英角ｺﾞｼｯｸUB" panose="020B0900000000000000" pitchFamily="50" charset="-128"/>
                <a:ea typeface="HGP創英角ｺﾞｼｯｸUB" panose="020B0900000000000000" pitchFamily="50" charset="-128"/>
              </a:rPr>
              <a:t>高齢者の家計をみると、これ以上の負担増はもう限界</a:t>
            </a:r>
            <a:endParaRPr lang="en-US" altLang="ja-JP" sz="2400" u="sng" dirty="0">
              <a:latin typeface="HGP創英角ｺﾞｼｯｸUB" panose="020B0900000000000000" pitchFamily="50" charset="-128"/>
              <a:ea typeface="HGP創英角ｺﾞｼｯｸUB" panose="020B0900000000000000" pitchFamily="50" charset="-128"/>
            </a:endParaRPr>
          </a:p>
          <a:p>
            <a:endParaRPr lang="ja-JP" altLang="en-US" sz="2400" u="sng" dirty="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a:blip r:embed="rId3"/>
          <a:stretch>
            <a:fillRect/>
          </a:stretch>
        </p:blipFill>
        <p:spPr>
          <a:xfrm>
            <a:off x="3294501" y="1227235"/>
            <a:ext cx="8726164" cy="4984291"/>
          </a:xfrm>
          <a:prstGeom prst="rect">
            <a:avLst/>
          </a:prstGeom>
        </p:spPr>
      </p:pic>
      <p:pic>
        <p:nvPicPr>
          <p:cNvPr id="7" name="図 6"/>
          <p:cNvPicPr>
            <a:picLocks noChangeAspect="1"/>
          </p:cNvPicPr>
          <p:nvPr/>
        </p:nvPicPr>
        <p:blipFill>
          <a:blip r:embed="rId4"/>
          <a:stretch>
            <a:fillRect/>
          </a:stretch>
        </p:blipFill>
        <p:spPr>
          <a:xfrm>
            <a:off x="337806" y="4116090"/>
            <a:ext cx="2956695" cy="2095436"/>
          </a:xfrm>
          <a:prstGeom prst="rect">
            <a:avLst/>
          </a:prstGeom>
        </p:spPr>
      </p:pic>
      <p:pic>
        <p:nvPicPr>
          <p:cNvPr id="9" name="図 8"/>
          <p:cNvPicPr>
            <a:picLocks noChangeAspect="1"/>
          </p:cNvPicPr>
          <p:nvPr/>
        </p:nvPicPr>
        <p:blipFill>
          <a:blip r:embed="rId5"/>
          <a:stretch>
            <a:fillRect/>
          </a:stretch>
        </p:blipFill>
        <p:spPr>
          <a:xfrm>
            <a:off x="337806" y="1227235"/>
            <a:ext cx="2956695" cy="2921072"/>
          </a:xfrm>
          <a:prstGeom prst="rect">
            <a:avLst/>
          </a:prstGeom>
        </p:spPr>
      </p:pic>
      <p:sp>
        <p:nvSpPr>
          <p:cNvPr id="11" name="タイトル 1"/>
          <p:cNvSpPr txBox="1">
            <a:spLocks/>
          </p:cNvSpPr>
          <p:nvPr/>
        </p:nvSpPr>
        <p:spPr>
          <a:xfrm>
            <a:off x="337806" y="393740"/>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spTree>
    <p:extLst>
      <p:ext uri="{BB962C8B-B14F-4D97-AF65-F5344CB8AC3E}">
        <p14:creationId xmlns:p14="http://schemas.microsoft.com/office/powerpoint/2010/main" val="260264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01226" y="6356350"/>
            <a:ext cx="2743200" cy="365125"/>
          </a:xfrm>
        </p:spPr>
        <p:txBody>
          <a:bodyPr/>
          <a:lstStyle/>
          <a:p>
            <a:fld id="{32D0653C-C98C-4104-AACC-704AB1F870EB}" type="slidenum">
              <a:rPr kumimoji="1" lang="ja-JP" altLang="en-US" sz="3200" smtClean="0">
                <a:solidFill>
                  <a:schemeClr val="tx1"/>
                </a:solidFill>
              </a:rPr>
              <a:t>7</a:t>
            </a:fld>
            <a:endParaRPr kumimoji="1" lang="ja-JP" altLang="en-US" sz="3200" dirty="0">
              <a:solidFill>
                <a:schemeClr val="tx1"/>
              </a:solidFill>
            </a:endParaRPr>
          </a:p>
        </p:txBody>
      </p:sp>
      <p:sp>
        <p:nvSpPr>
          <p:cNvPr id="15" name="正方形/長方形 14"/>
          <p:cNvSpPr/>
          <p:nvPr/>
        </p:nvSpPr>
        <p:spPr>
          <a:xfrm>
            <a:off x="270062" y="696924"/>
            <a:ext cx="11809856" cy="461665"/>
          </a:xfrm>
          <a:prstGeom prst="rect">
            <a:avLst/>
          </a:prstGeom>
        </p:spPr>
        <p:txBody>
          <a:bodyPr wrap="square">
            <a:spAutoFit/>
          </a:bodyPr>
          <a:lstStyle/>
          <a:p>
            <a:r>
              <a:rPr lang="ja-JP" altLang="en-US" sz="2400" u="sng" dirty="0">
                <a:latin typeface="HGP創英角ｺﾞｼｯｸUB" panose="020B0900000000000000" pitchFamily="50" charset="-128"/>
                <a:ea typeface="HGP創英角ｺﾞｼｯｸUB" panose="020B0900000000000000" pitchFamily="50" charset="-128"/>
              </a:rPr>
              <a:t>「受診実態調査」の結果では、</a:t>
            </a:r>
            <a:r>
              <a:rPr lang="en-US" altLang="ja-JP" sz="2400" u="sng" dirty="0">
                <a:latin typeface="HGP創英角ｺﾞｼｯｸUB" panose="020B0900000000000000" pitchFamily="50" charset="-128"/>
                <a:ea typeface="HGP創英角ｺﾞｼｯｸUB" panose="020B0900000000000000" pitchFamily="50" charset="-128"/>
              </a:rPr>
              <a:t>73</a:t>
            </a:r>
            <a:r>
              <a:rPr lang="ja-JP" altLang="en-US" sz="2400" u="sng" dirty="0">
                <a:latin typeface="HGP創英角ｺﾞｼｯｸUB" panose="020B0900000000000000" pitchFamily="50" charset="-128"/>
                <a:ea typeface="HGP創英角ｺﾞｼｯｸUB" panose="020B0900000000000000" pitchFamily="50" charset="-128"/>
              </a:rPr>
              <a:t>％の医師・歯科医師が「受診抑制につながる」ことを懸念</a:t>
            </a:r>
          </a:p>
        </p:txBody>
      </p:sp>
      <p:sp>
        <p:nvSpPr>
          <p:cNvPr id="7"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pic>
        <p:nvPicPr>
          <p:cNvPr id="3" name="図 2"/>
          <p:cNvPicPr>
            <a:picLocks noChangeAspect="1"/>
          </p:cNvPicPr>
          <p:nvPr/>
        </p:nvPicPr>
        <p:blipFill>
          <a:blip r:embed="rId3"/>
          <a:stretch>
            <a:fillRect/>
          </a:stretch>
        </p:blipFill>
        <p:spPr>
          <a:xfrm>
            <a:off x="1253422" y="1158589"/>
            <a:ext cx="8573330" cy="4071395"/>
          </a:xfrm>
          <a:prstGeom prst="rect">
            <a:avLst/>
          </a:prstGeom>
        </p:spPr>
      </p:pic>
      <p:sp>
        <p:nvSpPr>
          <p:cNvPr id="9" name="角丸四角形吹き出し 8"/>
          <p:cNvSpPr/>
          <p:nvPr/>
        </p:nvSpPr>
        <p:spPr>
          <a:xfrm>
            <a:off x="270062" y="5583110"/>
            <a:ext cx="11178226" cy="1138365"/>
          </a:xfrm>
          <a:prstGeom prst="wedgeRoundRectCallout">
            <a:avLst>
              <a:gd name="adj1" fmla="val -29264"/>
              <a:gd name="adj2" fmla="val -8401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sz="2400" kern="100" dirty="0">
                <a:latin typeface="+mj-ea"/>
                <a:ea typeface="+mj-ea"/>
                <a:cs typeface="Times New Roman" panose="02020603050405020304" pitchFamily="18" charset="0"/>
              </a:rPr>
              <a:t>自由回答でも、「年金も減り、年金生活者に２割負担は無理」「義歯製作が困難になる」「受診抑制による重症化によってかえって医療費増を招く」などの意見が多数寄せられています</a:t>
            </a:r>
            <a:endParaRPr kumimoji="1" lang="ja-JP" altLang="en-US" sz="2400" dirty="0">
              <a:latin typeface="+mj-ea"/>
              <a:ea typeface="+mj-ea"/>
            </a:endParaRPr>
          </a:p>
        </p:txBody>
      </p:sp>
    </p:spTree>
    <p:extLst>
      <p:ext uri="{BB962C8B-B14F-4D97-AF65-F5344CB8AC3E}">
        <p14:creationId xmlns:p14="http://schemas.microsoft.com/office/powerpoint/2010/main" val="234062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92881" y="6346797"/>
            <a:ext cx="2743200" cy="365125"/>
          </a:xfrm>
        </p:spPr>
        <p:txBody>
          <a:bodyPr/>
          <a:lstStyle/>
          <a:p>
            <a:fld id="{32D0653C-C98C-4104-AACC-704AB1F870EB}" type="slidenum">
              <a:rPr kumimoji="1" lang="ja-JP" altLang="en-US" sz="3200" smtClean="0">
                <a:solidFill>
                  <a:schemeClr val="tx1"/>
                </a:solidFill>
              </a:rPr>
              <a:t>8</a:t>
            </a:fld>
            <a:endParaRPr kumimoji="1" lang="ja-JP" altLang="en-US" sz="3200" dirty="0">
              <a:solidFill>
                <a:schemeClr val="tx1"/>
              </a:solidFill>
            </a:endParaRPr>
          </a:p>
        </p:txBody>
      </p:sp>
      <p:sp>
        <p:nvSpPr>
          <p:cNvPr id="11" name="タイトル 1"/>
          <p:cNvSpPr txBox="1">
            <a:spLocks/>
          </p:cNvSpPr>
          <p:nvPr/>
        </p:nvSpPr>
        <p:spPr>
          <a:xfrm>
            <a:off x="518327" y="754837"/>
            <a:ext cx="9599102" cy="41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u="sng" dirty="0">
              <a:latin typeface="HGP創英角ｺﾞｼｯｸUB" panose="020B0900000000000000" pitchFamily="50" charset="-128"/>
              <a:ea typeface="HGP創英角ｺﾞｼｯｸUB" panose="020B0900000000000000" pitchFamily="50" charset="-128"/>
            </a:endParaRPr>
          </a:p>
          <a:p>
            <a:r>
              <a:rPr lang="en-US" altLang="ja-JP" sz="2200" u="sng" dirty="0">
                <a:latin typeface="HGP創英角ｺﾞｼｯｸUB" panose="020B0900000000000000" pitchFamily="50" charset="-128"/>
                <a:ea typeface="HGP創英角ｺﾞｼｯｸUB" panose="020B0900000000000000" pitchFamily="50" charset="-128"/>
              </a:rPr>
              <a:t>75</a:t>
            </a:r>
            <a:r>
              <a:rPr lang="ja-JP" altLang="en-US" sz="2200" u="sng" dirty="0">
                <a:latin typeface="HGP創英角ｺﾞｼｯｸUB" panose="020B0900000000000000" pitchFamily="50" charset="-128"/>
                <a:ea typeface="HGP創英角ｺﾞｼｯｸUB" panose="020B0900000000000000" pitchFamily="50" charset="-128"/>
              </a:rPr>
              <a:t>歳以上の窓口負担原則２割化以外にもすすめられようとしている患者負担増</a:t>
            </a:r>
            <a:endParaRPr lang="en-US" altLang="ja-JP" sz="2200" u="sng" dirty="0">
              <a:latin typeface="HGP創英角ｺﾞｼｯｸUB" panose="020B0900000000000000" pitchFamily="50" charset="-128"/>
              <a:ea typeface="HGP創英角ｺﾞｼｯｸUB" panose="020B0900000000000000" pitchFamily="50" charset="-128"/>
            </a:endParaRPr>
          </a:p>
          <a:p>
            <a:endParaRPr lang="ja-JP" altLang="en-US" sz="2200" u="sng"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a:stretch>
            <a:fillRect/>
          </a:stretch>
        </p:blipFill>
        <p:spPr>
          <a:xfrm>
            <a:off x="518327" y="1322990"/>
            <a:ext cx="10808041" cy="4607966"/>
          </a:xfrm>
          <a:prstGeom prst="rect">
            <a:avLst/>
          </a:prstGeom>
        </p:spPr>
      </p:pic>
      <p:sp>
        <p:nvSpPr>
          <p:cNvPr id="6"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spTree>
    <p:extLst>
      <p:ext uri="{BB962C8B-B14F-4D97-AF65-F5344CB8AC3E}">
        <p14:creationId xmlns:p14="http://schemas.microsoft.com/office/powerpoint/2010/main" val="349591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92881" y="6346797"/>
            <a:ext cx="2743200" cy="365125"/>
          </a:xfrm>
        </p:spPr>
        <p:txBody>
          <a:bodyPr/>
          <a:lstStyle/>
          <a:p>
            <a:fld id="{32D0653C-C98C-4104-AACC-704AB1F870EB}" type="slidenum">
              <a:rPr kumimoji="1" lang="ja-JP" altLang="en-US" sz="3200" smtClean="0">
                <a:solidFill>
                  <a:schemeClr val="tx1"/>
                </a:solidFill>
              </a:rPr>
              <a:t>9</a:t>
            </a:fld>
            <a:endParaRPr kumimoji="1" lang="ja-JP" altLang="en-US" sz="3200" dirty="0">
              <a:solidFill>
                <a:schemeClr val="tx1"/>
              </a:solidFill>
            </a:endParaRPr>
          </a:p>
        </p:txBody>
      </p:sp>
      <p:sp>
        <p:nvSpPr>
          <p:cNvPr id="13" name="タイトル 1"/>
          <p:cNvSpPr txBox="1">
            <a:spLocks/>
          </p:cNvSpPr>
          <p:nvPr/>
        </p:nvSpPr>
        <p:spPr>
          <a:xfrm>
            <a:off x="579550" y="564628"/>
            <a:ext cx="11197922" cy="616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u="sng" dirty="0">
              <a:latin typeface="HGP創英角ｺﾞｼｯｸUB" panose="020B0900000000000000" pitchFamily="50" charset="-128"/>
              <a:ea typeface="HGP創英角ｺﾞｼｯｸUB" panose="020B0900000000000000" pitchFamily="50" charset="-128"/>
            </a:endParaRPr>
          </a:p>
          <a:p>
            <a:r>
              <a:rPr lang="ja-JP" altLang="en-US" sz="2400" u="sng" dirty="0">
                <a:latin typeface="HGP創英角ｺﾞｼｯｸUB" panose="020B0900000000000000" pitchFamily="50" charset="-128"/>
                <a:ea typeface="HGP創英角ｺﾞｼｯｸUB" panose="020B0900000000000000" pitchFamily="50" charset="-128"/>
              </a:rPr>
              <a:t>受診するたびに</a:t>
            </a:r>
            <a:r>
              <a:rPr lang="en-US" altLang="ja-JP" sz="2400" u="sng" dirty="0">
                <a:latin typeface="HGP創英角ｺﾞｼｯｸUB" panose="020B0900000000000000" pitchFamily="50" charset="-128"/>
                <a:ea typeface="HGP創英角ｺﾞｼｯｸUB" panose="020B0900000000000000" pitchFamily="50" charset="-128"/>
              </a:rPr>
              <a:t>100</a:t>
            </a:r>
            <a:r>
              <a:rPr lang="ja-JP" altLang="en-US" sz="2400" u="sng" dirty="0">
                <a:latin typeface="HGP創英角ｺﾞｼｯｸUB" panose="020B0900000000000000" pitchFamily="50" charset="-128"/>
                <a:ea typeface="HGP創英角ｺﾞｼｯｸUB" panose="020B0900000000000000" pitchFamily="50" charset="-128"/>
              </a:rPr>
              <a:t>円～５００円負担。受診回数の多い人ほど厳しい負担</a:t>
            </a:r>
            <a:endParaRPr lang="en-US" altLang="ja-JP" sz="2400" u="sng" dirty="0">
              <a:latin typeface="HGP創英角ｺﾞｼｯｸUB" panose="020B0900000000000000" pitchFamily="50" charset="-128"/>
              <a:ea typeface="HGP創英角ｺﾞｼｯｸUB" panose="020B0900000000000000" pitchFamily="50" charset="-128"/>
            </a:endParaRPr>
          </a:p>
          <a:p>
            <a:r>
              <a:rPr lang="ja-JP" altLang="en-US" sz="2400" u="sng" dirty="0">
                <a:latin typeface="HGP創英角ｺﾞｼｯｸUB" panose="020B0900000000000000" pitchFamily="50" charset="-128"/>
                <a:ea typeface="HGP創英角ｺﾞｼｯｸUB" panose="020B0900000000000000" pitchFamily="50" charset="-128"/>
              </a:rPr>
              <a:t>（受診時定額負担）</a:t>
            </a:r>
          </a:p>
        </p:txBody>
      </p:sp>
      <p:sp>
        <p:nvSpPr>
          <p:cNvPr id="6" name="タイトル 1"/>
          <p:cNvSpPr txBox="1">
            <a:spLocks/>
          </p:cNvSpPr>
          <p:nvPr/>
        </p:nvSpPr>
        <p:spPr>
          <a:xfrm>
            <a:off x="203047" y="328399"/>
            <a:ext cx="4311445" cy="220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rgbClr val="EEECE1">
                    <a:lumMod val="50000"/>
                  </a:srgbClr>
                </a:solidFill>
                <a:latin typeface="Verdana" pitchFamily="34" charset="0"/>
              </a:rPr>
              <a:t>１．</a:t>
            </a:r>
            <a:r>
              <a:rPr lang="en-US" altLang="ja-JP" sz="2000" dirty="0">
                <a:solidFill>
                  <a:srgbClr val="EEECE1">
                    <a:lumMod val="50000"/>
                  </a:srgbClr>
                </a:solidFill>
                <a:latin typeface="Verdana" pitchFamily="34" charset="0"/>
              </a:rPr>
              <a:t>Q</a:t>
            </a:r>
            <a:r>
              <a:rPr lang="ja-JP" altLang="en-US" sz="2000" dirty="0">
                <a:solidFill>
                  <a:srgbClr val="EEECE1">
                    <a:lumMod val="50000"/>
                  </a:srgbClr>
                </a:solidFill>
                <a:latin typeface="Verdana" pitchFamily="34" charset="0"/>
              </a:rPr>
              <a:t>１を解いてみよう（患者負担増）</a:t>
            </a:r>
            <a:endParaRPr lang="ja-JP" altLang="en-US" sz="2000" dirty="0"/>
          </a:p>
        </p:txBody>
      </p:sp>
      <p:pic>
        <p:nvPicPr>
          <p:cNvPr id="4" name="図 3"/>
          <p:cNvPicPr>
            <a:picLocks noChangeAspect="1"/>
          </p:cNvPicPr>
          <p:nvPr/>
        </p:nvPicPr>
        <p:blipFill>
          <a:blip r:embed="rId3"/>
          <a:stretch>
            <a:fillRect/>
          </a:stretch>
        </p:blipFill>
        <p:spPr>
          <a:xfrm>
            <a:off x="431756" y="1497210"/>
            <a:ext cx="10748869" cy="4330566"/>
          </a:xfrm>
          <a:prstGeom prst="rect">
            <a:avLst/>
          </a:prstGeom>
        </p:spPr>
      </p:pic>
    </p:spTree>
    <p:extLst>
      <p:ext uri="{BB962C8B-B14F-4D97-AF65-F5344CB8AC3E}">
        <p14:creationId xmlns:p14="http://schemas.microsoft.com/office/powerpoint/2010/main" val="39846580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5060</TotalTime>
  <Words>3508</Words>
  <Application>Microsoft Office PowerPoint</Application>
  <PresentationFormat>ワイド画面</PresentationFormat>
  <Paragraphs>359</Paragraphs>
  <Slides>24</Slides>
  <Notes>24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24</vt:i4>
      </vt:variant>
    </vt:vector>
  </HeadingPairs>
  <TitlesOfParts>
    <vt:vector size="37" baseType="lpstr">
      <vt:lpstr>AR P丸ゴシック体E</vt:lpstr>
      <vt:lpstr>HGPｺﾞｼｯｸM</vt:lpstr>
      <vt:lpstr>HGP創英角ｺﾞｼｯｸUB</vt:lpstr>
      <vt:lpstr>ＭＳ Ｐゴシック</vt:lpstr>
      <vt:lpstr>ＭＳ ゴシック</vt:lpstr>
      <vt:lpstr>ＭＳ 明朝</vt:lpstr>
      <vt:lpstr>Arial</vt:lpstr>
      <vt:lpstr>Calibri</vt:lpstr>
      <vt:lpstr>Calibri Light</vt:lpstr>
      <vt:lpstr>Century</vt:lpstr>
      <vt:lpstr>Times New Roman</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名嘉 圭太</dc:creator>
  <cp:lastModifiedBy>菅谷正見</cp:lastModifiedBy>
  <cp:revision>198</cp:revision>
  <cp:lastPrinted>2017-10-25T01:00:44Z</cp:lastPrinted>
  <dcterms:created xsi:type="dcterms:W3CDTF">2016-11-28T05:13:52Z</dcterms:created>
  <dcterms:modified xsi:type="dcterms:W3CDTF">2017-10-28T12:40:45Z</dcterms:modified>
</cp:coreProperties>
</file>